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90" r:id="rId2"/>
    <p:sldId id="281" r:id="rId3"/>
    <p:sldId id="289" r:id="rId4"/>
    <p:sldId id="287" r:id="rId5"/>
    <p:sldId id="261" r:id="rId6"/>
    <p:sldId id="262" r:id="rId7"/>
    <p:sldId id="288" r:id="rId8"/>
    <p:sldId id="298" r:id="rId9"/>
    <p:sldId id="273" r:id="rId10"/>
    <p:sldId id="299" r:id="rId11"/>
    <p:sldId id="296" r:id="rId12"/>
    <p:sldId id="267" r:id="rId13"/>
    <p:sldId id="301" r:id="rId14"/>
    <p:sldId id="293" r:id="rId15"/>
    <p:sldId id="302" r:id="rId16"/>
    <p:sldId id="303" r:id="rId17"/>
    <p:sldId id="295" r:id="rId18"/>
    <p:sldId id="300" r:id="rId19"/>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999" userDrawn="1">
          <p15:clr>
            <a:srgbClr val="A4A3A4"/>
          </p15:clr>
        </p15:guide>
        <p15:guide id="2" pos="3840" userDrawn="1">
          <p15:clr>
            <a:srgbClr val="A4A3A4"/>
          </p15:clr>
        </p15:guide>
        <p15:guide id="3" pos="1141" userDrawn="1">
          <p15:clr>
            <a:srgbClr val="A4A3A4"/>
          </p15:clr>
        </p15:guide>
        <p15:guide id="4" pos="5632" userDrawn="1">
          <p15:clr>
            <a:srgbClr val="A4A3A4"/>
          </p15:clr>
        </p15:guide>
        <p15:guide id="5" pos="7038" userDrawn="1">
          <p15:clr>
            <a:srgbClr val="A4A3A4"/>
          </p15:clr>
        </p15:guide>
        <p15:guide id="7" orient="horz" pos="1366" userDrawn="1">
          <p15:clr>
            <a:srgbClr val="A4A3A4"/>
          </p15:clr>
        </p15:guide>
        <p15:guide id="8" orient="horz" pos="2682" userDrawn="1">
          <p15:clr>
            <a:srgbClr val="A4A3A4"/>
          </p15:clr>
        </p15:guide>
        <p15:guide id="10"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A3A"/>
    <a:srgbClr val="FFC000"/>
    <a:srgbClr val="FFC001"/>
    <a:srgbClr val="FAFAFA"/>
    <a:srgbClr val="F0B700"/>
    <a:srgbClr val="E2AC00"/>
    <a:srgbClr val="B08600"/>
    <a:srgbClr val="F6BB00"/>
    <a:srgbClr val="E1E1E1"/>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4" autoAdjust="0"/>
    <p:restoredTop sz="94660" autoAdjust="0"/>
  </p:normalViewPr>
  <p:slideViewPr>
    <p:cSldViewPr snapToGrid="0" showGuides="1">
      <p:cViewPr>
        <p:scale>
          <a:sx n="90" d="100"/>
          <a:sy n="90" d="100"/>
        </p:scale>
        <p:origin x="-72" y="-78"/>
      </p:cViewPr>
      <p:guideLst>
        <p:guide orient="horz" pos="2999"/>
        <p:guide orient="horz" pos="1366"/>
        <p:guide orient="horz" pos="2682"/>
        <p:guide pos="3840"/>
        <p:guide pos="1141"/>
        <p:guide pos="5632"/>
        <p:guide pos="7038"/>
        <p:guide pos="2887"/>
      </p:guideLst>
    </p:cSldViewPr>
  </p:slideViewPr>
  <p:outlineViewPr>
    <p:cViewPr>
      <p:scale>
        <a:sx n="33" d="100"/>
        <a:sy n="33" d="100"/>
      </p:scale>
      <p:origin x="0" y="-153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D470F4-B71D-48E3-8849-D94058D0B438}" type="datetimeFigureOut">
              <a:rPr lang="zh-CN" altLang="en-US" smtClean="0"/>
              <a:t>2018/5/10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4BDDFF-9C74-45EE-AD90-2B14BDC1031C}" type="slidenum">
              <a:rPr lang="zh-CN" altLang="en-US" smtClean="0"/>
              <a:t>‹#›</a:t>
            </a:fld>
            <a:endParaRPr lang="zh-CN" altLang="en-US"/>
          </a:p>
        </p:txBody>
      </p:sp>
    </p:spTree>
    <p:extLst>
      <p:ext uri="{BB962C8B-B14F-4D97-AF65-F5344CB8AC3E}">
        <p14:creationId xmlns:p14="http://schemas.microsoft.com/office/powerpoint/2010/main" val="113452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a:t>
            </a:fld>
            <a:endParaRPr lang="zh-CN" altLang="en-US"/>
          </a:p>
        </p:txBody>
      </p:sp>
    </p:spTree>
    <p:extLst>
      <p:ext uri="{BB962C8B-B14F-4D97-AF65-F5344CB8AC3E}">
        <p14:creationId xmlns:p14="http://schemas.microsoft.com/office/powerpoint/2010/main" val="4104427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10</a:t>
            </a:fld>
            <a:endParaRPr lang="zh-CN" altLang="en-US"/>
          </a:p>
        </p:txBody>
      </p:sp>
    </p:spTree>
    <p:extLst>
      <p:ext uri="{BB962C8B-B14F-4D97-AF65-F5344CB8AC3E}">
        <p14:creationId xmlns:p14="http://schemas.microsoft.com/office/powerpoint/2010/main" val="4099315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11</a:t>
            </a:fld>
            <a:endParaRPr lang="zh-CN" altLang="en-US"/>
          </a:p>
        </p:txBody>
      </p:sp>
    </p:spTree>
    <p:extLst>
      <p:ext uri="{BB962C8B-B14F-4D97-AF65-F5344CB8AC3E}">
        <p14:creationId xmlns:p14="http://schemas.microsoft.com/office/powerpoint/2010/main" val="1588982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12</a:t>
            </a:fld>
            <a:endParaRPr lang="zh-CN" altLang="en-US"/>
          </a:p>
        </p:txBody>
      </p:sp>
    </p:spTree>
    <p:extLst>
      <p:ext uri="{BB962C8B-B14F-4D97-AF65-F5344CB8AC3E}">
        <p14:creationId xmlns:p14="http://schemas.microsoft.com/office/powerpoint/2010/main" val="3402174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13</a:t>
            </a:fld>
            <a:endParaRPr lang="zh-CN" altLang="en-US"/>
          </a:p>
        </p:txBody>
      </p:sp>
    </p:spTree>
    <p:extLst>
      <p:ext uri="{BB962C8B-B14F-4D97-AF65-F5344CB8AC3E}">
        <p14:creationId xmlns:p14="http://schemas.microsoft.com/office/powerpoint/2010/main" val="4099315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14</a:t>
            </a:fld>
            <a:endParaRPr lang="zh-CN" altLang="en-US"/>
          </a:p>
        </p:txBody>
      </p:sp>
    </p:spTree>
    <p:extLst>
      <p:ext uri="{BB962C8B-B14F-4D97-AF65-F5344CB8AC3E}">
        <p14:creationId xmlns:p14="http://schemas.microsoft.com/office/powerpoint/2010/main" val="2480068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15</a:t>
            </a:fld>
            <a:endParaRPr lang="zh-CN" altLang="en-US"/>
          </a:p>
        </p:txBody>
      </p:sp>
    </p:spTree>
    <p:extLst>
      <p:ext uri="{BB962C8B-B14F-4D97-AF65-F5344CB8AC3E}">
        <p14:creationId xmlns:p14="http://schemas.microsoft.com/office/powerpoint/2010/main" val="2480068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16</a:t>
            </a:fld>
            <a:endParaRPr lang="zh-CN" altLang="en-US"/>
          </a:p>
        </p:txBody>
      </p:sp>
    </p:spTree>
    <p:extLst>
      <p:ext uri="{BB962C8B-B14F-4D97-AF65-F5344CB8AC3E}">
        <p14:creationId xmlns:p14="http://schemas.microsoft.com/office/powerpoint/2010/main" val="2480068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17</a:t>
            </a:fld>
            <a:endParaRPr lang="zh-CN" altLang="en-US"/>
          </a:p>
        </p:txBody>
      </p:sp>
    </p:spTree>
    <p:extLst>
      <p:ext uri="{BB962C8B-B14F-4D97-AF65-F5344CB8AC3E}">
        <p14:creationId xmlns:p14="http://schemas.microsoft.com/office/powerpoint/2010/main" val="31636484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18</a:t>
            </a:fld>
            <a:endParaRPr lang="zh-CN" altLang="en-US"/>
          </a:p>
        </p:txBody>
      </p:sp>
    </p:spTree>
    <p:extLst>
      <p:ext uri="{BB962C8B-B14F-4D97-AF65-F5344CB8AC3E}">
        <p14:creationId xmlns:p14="http://schemas.microsoft.com/office/powerpoint/2010/main" val="4104427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2</a:t>
            </a:fld>
            <a:endParaRPr lang="zh-CN" altLang="en-US"/>
          </a:p>
        </p:txBody>
      </p:sp>
    </p:spTree>
    <p:extLst>
      <p:ext uri="{BB962C8B-B14F-4D97-AF65-F5344CB8AC3E}">
        <p14:creationId xmlns:p14="http://schemas.microsoft.com/office/powerpoint/2010/main" val="953248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3</a:t>
            </a:fld>
            <a:endParaRPr lang="zh-CN" altLang="en-US"/>
          </a:p>
        </p:txBody>
      </p:sp>
    </p:spTree>
    <p:extLst>
      <p:ext uri="{BB962C8B-B14F-4D97-AF65-F5344CB8AC3E}">
        <p14:creationId xmlns:p14="http://schemas.microsoft.com/office/powerpoint/2010/main" val="4099315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4</a:t>
            </a:fld>
            <a:endParaRPr lang="zh-CN" altLang="en-US"/>
          </a:p>
        </p:txBody>
      </p:sp>
    </p:spTree>
    <p:extLst>
      <p:ext uri="{BB962C8B-B14F-4D97-AF65-F5344CB8AC3E}">
        <p14:creationId xmlns:p14="http://schemas.microsoft.com/office/powerpoint/2010/main" val="1427136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5</a:t>
            </a:fld>
            <a:endParaRPr lang="zh-CN" altLang="en-US"/>
          </a:p>
        </p:txBody>
      </p:sp>
    </p:spTree>
    <p:extLst>
      <p:ext uri="{BB962C8B-B14F-4D97-AF65-F5344CB8AC3E}">
        <p14:creationId xmlns:p14="http://schemas.microsoft.com/office/powerpoint/2010/main" val="2474377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6</a:t>
            </a:fld>
            <a:endParaRPr lang="zh-CN" altLang="en-US"/>
          </a:p>
        </p:txBody>
      </p:sp>
    </p:spTree>
    <p:extLst>
      <p:ext uri="{BB962C8B-B14F-4D97-AF65-F5344CB8AC3E}">
        <p14:creationId xmlns:p14="http://schemas.microsoft.com/office/powerpoint/2010/main" val="3314331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7</a:t>
            </a:fld>
            <a:endParaRPr lang="zh-CN" altLang="en-US"/>
          </a:p>
        </p:txBody>
      </p:sp>
    </p:spTree>
    <p:extLst>
      <p:ext uri="{BB962C8B-B14F-4D97-AF65-F5344CB8AC3E}">
        <p14:creationId xmlns:p14="http://schemas.microsoft.com/office/powerpoint/2010/main" val="60174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8</a:t>
            </a:fld>
            <a:endParaRPr lang="zh-CN" altLang="en-US"/>
          </a:p>
        </p:txBody>
      </p:sp>
    </p:spTree>
    <p:extLst>
      <p:ext uri="{BB962C8B-B14F-4D97-AF65-F5344CB8AC3E}">
        <p14:creationId xmlns:p14="http://schemas.microsoft.com/office/powerpoint/2010/main" val="3314331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4BDDFF-9C74-45EE-AD90-2B14BDC1031C}" type="slidenum">
              <a:rPr lang="zh-CN" altLang="en-US" smtClean="0"/>
              <a:t>9</a:t>
            </a:fld>
            <a:endParaRPr lang="zh-CN" altLang="en-US"/>
          </a:p>
        </p:txBody>
      </p:sp>
    </p:spTree>
    <p:extLst>
      <p:ext uri="{BB962C8B-B14F-4D97-AF65-F5344CB8AC3E}">
        <p14:creationId xmlns:p14="http://schemas.microsoft.com/office/powerpoint/2010/main" val="1424599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157673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759369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3768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79675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79774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127816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89668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881112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537097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3229470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BC56423-C432-45E6-89A1-31D5D84238BE}" type="datetimeFigureOut">
              <a:rPr lang="zh-CN" altLang="en-US" smtClean="0"/>
              <a:t>2018/5/10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289250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8E8E8">
            <a:alpha val="22000"/>
          </a:srgb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C56423-C432-45E6-89A1-31D5D84238BE}" type="datetimeFigureOut">
              <a:rPr lang="zh-CN" altLang="en-US" smtClean="0"/>
              <a:t>2018/5/10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F1E86F-CBF7-4DF7-824A-AB405C555AAE}" type="slidenum">
              <a:rPr lang="zh-CN" altLang="en-US" smtClean="0"/>
              <a:t>‹#›</a:t>
            </a:fld>
            <a:endParaRPr lang="zh-CN" altLang="en-US"/>
          </a:p>
        </p:txBody>
      </p:sp>
    </p:spTree>
    <p:extLst>
      <p:ext uri="{BB962C8B-B14F-4D97-AF65-F5344CB8AC3E}">
        <p14:creationId xmlns:p14="http://schemas.microsoft.com/office/powerpoint/2010/main" val="1948058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2.jpeg"/><Relationship Id="rId9" Type="http://schemas.microsoft.com/office/2007/relationships/hdphoto" Target="../media/hdphoto3.wdp"/></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jpeg"/><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jpeg"/><Relationship Id="rId4" Type="http://schemas.microsoft.com/office/2007/relationships/hdphoto" Target="../media/hdphoto4.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2.jpeg"/><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jpeg"/><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rot="2700000">
            <a:off x="5245728" y="-1604723"/>
            <a:ext cx="3177271" cy="3177271"/>
          </a:xfrm>
          <a:custGeom>
            <a:avLst/>
            <a:gdLst>
              <a:gd name="connsiteX0" fmla="*/ 0 w 3177271"/>
              <a:gd name="connsiteY0" fmla="*/ 3166723 h 3177271"/>
              <a:gd name="connsiteX1" fmla="*/ 3166723 w 3177271"/>
              <a:gd name="connsiteY1" fmla="*/ 0 h 3177271"/>
              <a:gd name="connsiteX2" fmla="*/ 3177271 w 3177271"/>
              <a:gd name="connsiteY2" fmla="*/ 0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3166723"/>
                </a:moveTo>
                <a:lnTo>
                  <a:pt x="3166723" y="0"/>
                </a:lnTo>
                <a:lnTo>
                  <a:pt x="3177271" y="0"/>
                </a:lnTo>
                <a:lnTo>
                  <a:pt x="3177271" y="3177271"/>
                </a:lnTo>
                <a:lnTo>
                  <a:pt x="0" y="317727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任意多边形 24"/>
          <p:cNvSpPr/>
          <p:nvPr/>
        </p:nvSpPr>
        <p:spPr>
          <a:xfrm rot="2700000">
            <a:off x="11783801" y="1930927"/>
            <a:ext cx="816398" cy="816398"/>
          </a:xfrm>
          <a:custGeom>
            <a:avLst/>
            <a:gdLst>
              <a:gd name="connsiteX0" fmla="*/ 0 w 816398"/>
              <a:gd name="connsiteY0" fmla="*/ 0 h 816398"/>
              <a:gd name="connsiteX1" fmla="*/ 816398 w 816398"/>
              <a:gd name="connsiteY1" fmla="*/ 816398 h 816398"/>
              <a:gd name="connsiteX2" fmla="*/ 0 w 816398"/>
              <a:gd name="connsiteY2" fmla="*/ 816398 h 816398"/>
            </a:gdLst>
            <a:ahLst/>
            <a:cxnLst>
              <a:cxn ang="0">
                <a:pos x="connsiteX0" y="connsiteY0"/>
              </a:cxn>
              <a:cxn ang="0">
                <a:pos x="connsiteX1" y="connsiteY1"/>
              </a:cxn>
              <a:cxn ang="0">
                <a:pos x="connsiteX2" y="connsiteY2"/>
              </a:cxn>
            </a:cxnLst>
            <a:rect l="l" t="t" r="r" b="b"/>
            <a:pathLst>
              <a:path w="816398" h="816398">
                <a:moveTo>
                  <a:pt x="0" y="0"/>
                </a:moveTo>
                <a:lnTo>
                  <a:pt x="816398" y="816398"/>
                </a:lnTo>
                <a:lnTo>
                  <a:pt x="0" y="81639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任意多边形 50"/>
          <p:cNvSpPr/>
          <p:nvPr/>
        </p:nvSpPr>
        <p:spPr>
          <a:xfrm rot="2700000">
            <a:off x="-436148" y="6200721"/>
            <a:ext cx="1716663" cy="414787"/>
          </a:xfrm>
          <a:custGeom>
            <a:avLst/>
            <a:gdLst>
              <a:gd name="connsiteX0" fmla="*/ 0 w 1716663"/>
              <a:gd name="connsiteY0" fmla="*/ 0 h 414787"/>
              <a:gd name="connsiteX1" fmla="*/ 1716663 w 1716663"/>
              <a:gd name="connsiteY1" fmla="*/ 0 h 414787"/>
              <a:gd name="connsiteX2" fmla="*/ 1301876 w 1716663"/>
              <a:gd name="connsiteY2" fmla="*/ 414787 h 414787"/>
              <a:gd name="connsiteX3" fmla="*/ 414787 w 1716663"/>
              <a:gd name="connsiteY3" fmla="*/ 414787 h 414787"/>
            </a:gdLst>
            <a:ahLst/>
            <a:cxnLst>
              <a:cxn ang="0">
                <a:pos x="connsiteX0" y="connsiteY0"/>
              </a:cxn>
              <a:cxn ang="0">
                <a:pos x="connsiteX1" y="connsiteY1"/>
              </a:cxn>
              <a:cxn ang="0">
                <a:pos x="connsiteX2" y="connsiteY2"/>
              </a:cxn>
              <a:cxn ang="0">
                <a:pos x="connsiteX3" y="connsiteY3"/>
              </a:cxn>
            </a:cxnLst>
            <a:rect l="l" t="t" r="r" b="b"/>
            <a:pathLst>
              <a:path w="1716663" h="414787">
                <a:moveTo>
                  <a:pt x="0" y="0"/>
                </a:moveTo>
                <a:lnTo>
                  <a:pt x="1716663" y="0"/>
                </a:lnTo>
                <a:lnTo>
                  <a:pt x="1301876" y="414787"/>
                </a:lnTo>
                <a:lnTo>
                  <a:pt x="414787" y="414787"/>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文本框 18"/>
          <p:cNvSpPr txBox="1"/>
          <p:nvPr/>
        </p:nvSpPr>
        <p:spPr>
          <a:xfrm>
            <a:off x="679623" y="4359425"/>
            <a:ext cx="6899445" cy="707886"/>
          </a:xfrm>
          <a:prstGeom prst="rect">
            <a:avLst/>
          </a:prstGeom>
          <a:noFill/>
        </p:spPr>
        <p:txBody>
          <a:bodyPr wrap="square" rtlCol="0">
            <a:spAutoFit/>
          </a:bodyPr>
          <a:lstStyle/>
          <a:p>
            <a:r>
              <a:rPr lang="zh-CN" altLang="en-US" sz="4000" b="1" dirty="0" smtClean="0">
                <a:solidFill>
                  <a:srgbClr val="3A3A3A"/>
                </a:solidFill>
                <a:latin typeface="黑体" panose="02010609060101010101" pitchFamily="49" charset="-122"/>
                <a:ea typeface="黑体" panose="02010609060101010101" pitchFamily="49" charset="-122"/>
              </a:rPr>
              <a:t>基层就业补偿代偿</a:t>
            </a:r>
            <a:r>
              <a:rPr lang="zh-CN" altLang="en-US" sz="4000" b="1" dirty="0" smtClean="0">
                <a:solidFill>
                  <a:srgbClr val="FFC001"/>
                </a:solidFill>
                <a:latin typeface="黑体" panose="02010609060101010101" pitchFamily="49" charset="-122"/>
                <a:ea typeface="黑体" panose="02010609060101010101" pitchFamily="49" charset="-122"/>
              </a:rPr>
              <a:t>政策</a:t>
            </a:r>
            <a:r>
              <a:rPr lang="zh-CN" altLang="en-US" sz="4000" b="1" dirty="0">
                <a:solidFill>
                  <a:srgbClr val="FFC001"/>
                </a:solidFill>
                <a:latin typeface="黑体" panose="02010609060101010101" pitchFamily="49" charset="-122"/>
                <a:ea typeface="黑体" panose="02010609060101010101" pitchFamily="49" charset="-122"/>
              </a:rPr>
              <a:t>宣讲</a:t>
            </a:r>
            <a:r>
              <a:rPr lang="zh-CN" altLang="en-US" sz="4000" b="1" dirty="0" smtClean="0">
                <a:solidFill>
                  <a:srgbClr val="FFC001"/>
                </a:solidFill>
                <a:latin typeface="黑体" panose="02010609060101010101" pitchFamily="49" charset="-122"/>
                <a:ea typeface="黑体" panose="02010609060101010101" pitchFamily="49" charset="-122"/>
              </a:rPr>
              <a:t>会</a:t>
            </a:r>
            <a:endParaRPr lang="zh-CN" altLang="en-US" sz="4000" b="1" dirty="0">
              <a:solidFill>
                <a:srgbClr val="FFC001"/>
              </a:solidFill>
              <a:latin typeface="黑体" panose="02010609060101010101" pitchFamily="49" charset="-122"/>
              <a:ea typeface="黑体" panose="02010609060101010101" pitchFamily="49" charset="-122"/>
            </a:endParaRPr>
          </a:p>
        </p:txBody>
      </p:sp>
      <p:sp>
        <p:nvSpPr>
          <p:cNvPr id="21" name="椭圆 20"/>
          <p:cNvSpPr/>
          <p:nvPr/>
        </p:nvSpPr>
        <p:spPr>
          <a:xfrm>
            <a:off x="3318634" y="2332799"/>
            <a:ext cx="1203960" cy="1203960"/>
          </a:xfrm>
          <a:prstGeom prst="ellipse">
            <a:avLst/>
          </a:prstGeom>
          <a:noFill/>
          <a:ln>
            <a:solidFill>
              <a:srgbClr val="3A3A3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700000">
            <a:off x="-337104" y="6508630"/>
            <a:ext cx="925070" cy="462535"/>
          </a:xfrm>
          <a:custGeom>
            <a:avLst/>
            <a:gdLst>
              <a:gd name="connsiteX0" fmla="*/ 0 w 925070"/>
              <a:gd name="connsiteY0" fmla="*/ 0 h 462535"/>
              <a:gd name="connsiteX1" fmla="*/ 925070 w 925070"/>
              <a:gd name="connsiteY1" fmla="*/ 0 h 462535"/>
              <a:gd name="connsiteX2" fmla="*/ 462535 w 925070"/>
              <a:gd name="connsiteY2" fmla="*/ 462535 h 462535"/>
            </a:gdLst>
            <a:ahLst/>
            <a:cxnLst>
              <a:cxn ang="0">
                <a:pos x="connsiteX0" y="connsiteY0"/>
              </a:cxn>
              <a:cxn ang="0">
                <a:pos x="connsiteX1" y="connsiteY1"/>
              </a:cxn>
              <a:cxn ang="0">
                <a:pos x="connsiteX2" y="connsiteY2"/>
              </a:cxn>
            </a:cxnLst>
            <a:rect l="l" t="t" r="r" b="b"/>
            <a:pathLst>
              <a:path w="925070" h="462535">
                <a:moveTo>
                  <a:pt x="0" y="0"/>
                </a:moveTo>
                <a:lnTo>
                  <a:pt x="925070" y="0"/>
                </a:lnTo>
                <a:lnTo>
                  <a:pt x="462535" y="462535"/>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 name="直接连接符 25"/>
          <p:cNvCxnSpPr/>
          <p:nvPr/>
        </p:nvCxnSpPr>
        <p:spPr>
          <a:xfrm>
            <a:off x="5574890" y="1386348"/>
            <a:ext cx="1259473" cy="125947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35502" y="2282916"/>
            <a:ext cx="1259473" cy="125947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0" name="任意多边形 29"/>
          <p:cNvSpPr/>
          <p:nvPr/>
        </p:nvSpPr>
        <p:spPr>
          <a:xfrm rot="2700000">
            <a:off x="11958528" y="6511803"/>
            <a:ext cx="307527" cy="532977"/>
          </a:xfrm>
          <a:custGeom>
            <a:avLst/>
            <a:gdLst>
              <a:gd name="connsiteX0" fmla="*/ 0 w 307527"/>
              <a:gd name="connsiteY0" fmla="*/ 0 h 532977"/>
              <a:gd name="connsiteX1" fmla="*/ 307527 w 307527"/>
              <a:gd name="connsiteY1" fmla="*/ 307527 h 532977"/>
              <a:gd name="connsiteX2" fmla="*/ 82077 w 307527"/>
              <a:gd name="connsiteY2" fmla="*/ 532977 h 532977"/>
              <a:gd name="connsiteX3" fmla="*/ 0 w 307527"/>
              <a:gd name="connsiteY3" fmla="*/ 532977 h 532977"/>
            </a:gdLst>
            <a:ahLst/>
            <a:cxnLst>
              <a:cxn ang="0">
                <a:pos x="connsiteX0" y="connsiteY0"/>
              </a:cxn>
              <a:cxn ang="0">
                <a:pos x="connsiteX1" y="connsiteY1"/>
              </a:cxn>
              <a:cxn ang="0">
                <a:pos x="connsiteX2" y="connsiteY2"/>
              </a:cxn>
              <a:cxn ang="0">
                <a:pos x="connsiteX3" y="connsiteY3"/>
              </a:cxn>
            </a:cxnLst>
            <a:rect l="l" t="t" r="r" b="b"/>
            <a:pathLst>
              <a:path w="307527" h="532977">
                <a:moveTo>
                  <a:pt x="0" y="0"/>
                </a:moveTo>
                <a:lnTo>
                  <a:pt x="307527" y="307527"/>
                </a:lnTo>
                <a:lnTo>
                  <a:pt x="82077" y="532977"/>
                </a:lnTo>
                <a:lnTo>
                  <a:pt x="0" y="532977"/>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9" name="直接连接符 28"/>
          <p:cNvCxnSpPr/>
          <p:nvPr/>
        </p:nvCxnSpPr>
        <p:spPr>
          <a:xfrm>
            <a:off x="8490519" y="4133042"/>
            <a:ext cx="3014169" cy="295998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pic>
        <p:nvPicPr>
          <p:cNvPr id="18" name="图片 17" descr="C:\Users\lenovo\Desktop\A02-标志释义.pngA02-标志释义"/>
          <p:cNvPicPr>
            <a:picLocks noChangeAspect="1"/>
          </p:cNvPicPr>
          <p:nvPr/>
        </p:nvPicPr>
        <p:blipFill rotWithShape="1">
          <a:blip r:embed="rId3" cstate="print"/>
          <a:srcRect/>
          <a:stretch>
            <a:fillRect/>
          </a:stretch>
        </p:blipFill>
        <p:spPr>
          <a:xfrm>
            <a:off x="3340589" y="2354203"/>
            <a:ext cx="1160049" cy="1161151"/>
          </a:xfrm>
          <a:prstGeom prst="rect">
            <a:avLst/>
          </a:prstGeom>
          <a:effectLst>
            <a:outerShdw blurRad="50800" dist="38100" dir="2700000" algn="tl" rotWithShape="0">
              <a:prstClr val="black">
                <a:alpha val="40000"/>
              </a:prstClr>
            </a:outerShdw>
          </a:effectLst>
        </p:spPr>
      </p:pic>
      <p:sp>
        <p:nvSpPr>
          <p:cNvPr id="31" name="文本框 22"/>
          <p:cNvSpPr txBox="1"/>
          <p:nvPr/>
        </p:nvSpPr>
        <p:spPr>
          <a:xfrm>
            <a:off x="2580870" y="3750261"/>
            <a:ext cx="2679488" cy="523220"/>
          </a:xfrm>
          <a:prstGeom prst="rect">
            <a:avLst/>
          </a:prstGeom>
          <a:noFill/>
        </p:spPr>
        <p:txBody>
          <a:bodyPr wrap="square" rtlCol="0">
            <a:spAutoFit/>
          </a:bodyPr>
          <a:lstStyle/>
          <a:p>
            <a:pPr algn="ctr"/>
            <a:r>
              <a:rPr lang="en-US" altLang="zh-CN" sz="2800" b="1" dirty="0" smtClean="0">
                <a:solidFill>
                  <a:srgbClr val="3A3A3A"/>
                </a:solidFill>
                <a:latin typeface="黑体" panose="02010609060101010101" pitchFamily="49" charset="-122"/>
                <a:ea typeface="黑体" panose="02010609060101010101" pitchFamily="49" charset="-122"/>
              </a:rPr>
              <a:t>2018</a:t>
            </a:r>
            <a:r>
              <a:rPr lang="zh-CN" altLang="en-US" sz="2800" b="1" dirty="0" smtClean="0">
                <a:solidFill>
                  <a:srgbClr val="3A3A3A"/>
                </a:solidFill>
                <a:latin typeface="黑体" panose="02010609060101010101" pitchFamily="49" charset="-122"/>
                <a:ea typeface="黑体" panose="02010609060101010101" pitchFamily="49" charset="-122"/>
              </a:rPr>
              <a:t>届毕业生</a:t>
            </a:r>
            <a:endParaRPr lang="zh-CN" altLang="en-US" sz="2800" b="1" dirty="0">
              <a:solidFill>
                <a:srgbClr val="3A3A3A"/>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22491" t="2937" r="8650" b="1772"/>
          <a:stretch/>
        </p:blipFill>
        <p:spPr>
          <a:xfrm>
            <a:off x="6912463" y="86129"/>
            <a:ext cx="4493341" cy="4493340"/>
          </a:xfrm>
          <a:prstGeom prst="flowChartDecision">
            <a:avLst/>
          </a:prstGeom>
        </p:spPr>
      </p:pic>
      <p:pic>
        <p:nvPicPr>
          <p:cNvPr id="4" name="图片 3"/>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8180" r="24778"/>
          <a:stretch/>
        </p:blipFill>
        <p:spPr>
          <a:xfrm>
            <a:off x="9190144" y="2354203"/>
            <a:ext cx="4629088" cy="4603237"/>
          </a:xfrm>
          <a:prstGeom prst="flowChartDecision">
            <a:avLst/>
          </a:prstGeom>
        </p:spPr>
      </p:pic>
      <p:pic>
        <p:nvPicPr>
          <p:cNvPr id="5" name="图片 4"/>
          <p:cNvPicPr>
            <a:picLocks noChangeAspect="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34231"/>
          <a:stretch/>
        </p:blipFill>
        <p:spPr>
          <a:xfrm>
            <a:off x="9262448" y="-2262758"/>
            <a:ext cx="4484479" cy="4545674"/>
          </a:xfrm>
          <a:prstGeom prst="flowChartDecision">
            <a:avLst/>
          </a:prstGeom>
        </p:spPr>
      </p:pic>
    </p:spTree>
    <p:extLst>
      <p:ext uri="{BB962C8B-B14F-4D97-AF65-F5344CB8AC3E}">
        <p14:creationId xmlns:p14="http://schemas.microsoft.com/office/powerpoint/2010/main" val="2885978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5917782" y="4785541"/>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943897" y="1533832"/>
            <a:ext cx="3362632" cy="3805084"/>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1034600" y="4182202"/>
            <a:ext cx="3181226" cy="1200329"/>
          </a:xfrm>
          <a:prstGeom prst="rect">
            <a:avLst/>
          </a:prstGeom>
          <a:noFill/>
        </p:spPr>
        <p:txBody>
          <a:bodyPr wrap="square" rtlCol="0">
            <a:spAutoFit/>
          </a:bodyPr>
          <a:lstStyle/>
          <a:p>
            <a:pPr algn="r"/>
            <a:r>
              <a:rPr lang="en-US" altLang="zh-CN" sz="3600" dirty="0" smtClean="0">
                <a:solidFill>
                  <a:srgbClr val="3A3A3A"/>
                </a:solidFill>
                <a:latin typeface="Calibri Light" panose="020F0302020204030204" pitchFamily="34" charset="0"/>
              </a:rPr>
              <a:t>Application</a:t>
            </a:r>
          </a:p>
          <a:p>
            <a:pPr algn="r"/>
            <a:r>
              <a:rPr lang="en-US" altLang="zh-CN" sz="3600" dirty="0" smtClean="0">
                <a:solidFill>
                  <a:srgbClr val="3A3A3A"/>
                </a:solidFill>
                <a:latin typeface="Calibri Light" panose="020F0302020204030204" pitchFamily="34" charset="0"/>
              </a:rPr>
              <a:t> process</a:t>
            </a:r>
          </a:p>
        </p:txBody>
      </p:sp>
      <p:sp>
        <p:nvSpPr>
          <p:cNvPr id="21" name="文本框 20"/>
          <p:cNvSpPr txBox="1"/>
          <p:nvPr/>
        </p:nvSpPr>
        <p:spPr>
          <a:xfrm>
            <a:off x="2118210" y="1724027"/>
            <a:ext cx="2031325" cy="2308324"/>
          </a:xfrm>
          <a:prstGeom prst="rect">
            <a:avLst/>
          </a:prstGeom>
          <a:noFill/>
        </p:spPr>
        <p:txBody>
          <a:bodyPr wrap="none" rtlCol="0">
            <a:spAutoFit/>
          </a:bodyPr>
          <a:lstStyle/>
          <a:p>
            <a:r>
              <a:rPr lang="zh-CN" altLang="en-US" sz="7200" dirty="0">
                <a:latin typeface="黑体" panose="02010609060101010101" pitchFamily="49" charset="-122"/>
                <a:ea typeface="黑体" panose="02010609060101010101" pitchFamily="49" charset="-122"/>
              </a:rPr>
              <a:t>申请</a:t>
            </a:r>
            <a:endParaRPr lang="zh-CN" altLang="en-US" sz="7200" dirty="0" smtClean="0">
              <a:latin typeface="黑体" panose="02010609060101010101" pitchFamily="49" charset="-122"/>
              <a:ea typeface="黑体" panose="02010609060101010101" pitchFamily="49" charset="-122"/>
            </a:endParaRPr>
          </a:p>
          <a:p>
            <a:r>
              <a:rPr lang="zh-CN" altLang="en-US" sz="7200" dirty="0">
                <a:latin typeface="黑体" panose="02010609060101010101" pitchFamily="49" charset="-122"/>
                <a:ea typeface="黑体" panose="02010609060101010101" pitchFamily="49" charset="-122"/>
              </a:rPr>
              <a:t>流程</a:t>
            </a:r>
          </a:p>
        </p:txBody>
      </p:sp>
      <p:sp>
        <p:nvSpPr>
          <p:cNvPr id="24" name="矩形 13"/>
          <p:cNvSpPr>
            <a:spLocks noChangeArrowheads="1"/>
          </p:cNvSpPr>
          <p:nvPr/>
        </p:nvSpPr>
        <p:spPr bwMode="auto">
          <a:xfrm>
            <a:off x="5917782" y="4948175"/>
            <a:ext cx="60837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dirty="0" smtClean="0">
                <a:latin typeface="微软雅黑" panose="020B0503020204020204" pitchFamily="34" charset="-122"/>
                <a:ea typeface="微软雅黑" panose="020B0503020204020204" pitchFamily="34" charset="-122"/>
              </a:rPr>
              <a:t>学生资助管理中心复核通过后，将材料统一寄送至教育部全国学生资助管理中心，等待批复结果。</a:t>
            </a:r>
            <a:endParaRPr lang="zh-CN" altLang="zh-CN" dirty="0">
              <a:latin typeface="微软雅黑" panose="020B0503020204020204" pitchFamily="34" charset="-122"/>
              <a:ea typeface="微软雅黑" panose="020B0503020204020204" pitchFamily="34" charset="-122"/>
            </a:endParaRPr>
          </a:p>
        </p:txBody>
      </p:sp>
      <p:grpSp>
        <p:nvGrpSpPr>
          <p:cNvPr id="27" name="组合 31"/>
          <p:cNvGrpSpPr/>
          <p:nvPr/>
        </p:nvGrpSpPr>
        <p:grpSpPr bwMode="auto">
          <a:xfrm rot="16200000">
            <a:off x="4809631" y="4938580"/>
            <a:ext cx="511175" cy="727075"/>
            <a:chOff x="5320607" y="1126372"/>
            <a:chExt cx="763620" cy="1082480"/>
          </a:xfrm>
        </p:grpSpPr>
        <p:sp>
          <p:nvSpPr>
            <p:cNvPr id="28"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9" name="椭圆 28"/>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387710" y="5186397"/>
            <a:ext cx="415348" cy="231273"/>
            <a:chOff x="4515977" y="5055817"/>
            <a:chExt cx="415348" cy="231273"/>
          </a:xfrm>
          <a:solidFill>
            <a:srgbClr val="FFC000"/>
          </a:solidFill>
        </p:grpSpPr>
        <p:sp>
          <p:nvSpPr>
            <p:cNvPr id="31" name="等腰三角形 30"/>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等腰三角形 31"/>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4" name="组合 31"/>
          <p:cNvGrpSpPr/>
          <p:nvPr/>
        </p:nvGrpSpPr>
        <p:grpSpPr bwMode="auto">
          <a:xfrm rot="16200000">
            <a:off x="4731845" y="1205229"/>
            <a:ext cx="511175" cy="727075"/>
            <a:chOff x="5320607" y="1126372"/>
            <a:chExt cx="763620" cy="1082480"/>
          </a:xfrm>
        </p:grpSpPr>
        <p:sp>
          <p:nvSpPr>
            <p:cNvPr id="35"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6" name="椭圆 35"/>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288334" y="1453681"/>
            <a:ext cx="415348" cy="231273"/>
            <a:chOff x="4515977" y="5055817"/>
            <a:chExt cx="415348" cy="231273"/>
          </a:xfrm>
          <a:solidFill>
            <a:srgbClr val="FFC000"/>
          </a:solidFill>
        </p:grpSpPr>
        <p:sp>
          <p:nvSpPr>
            <p:cNvPr id="38" name="等腰三角形 37"/>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等腰三角形 38"/>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42" name="组合 31"/>
          <p:cNvGrpSpPr/>
          <p:nvPr/>
        </p:nvGrpSpPr>
        <p:grpSpPr bwMode="auto">
          <a:xfrm rot="16200000">
            <a:off x="4731845" y="3149615"/>
            <a:ext cx="511175" cy="727075"/>
            <a:chOff x="5320607" y="1126372"/>
            <a:chExt cx="763620" cy="1082480"/>
          </a:xfrm>
        </p:grpSpPr>
        <p:sp>
          <p:nvSpPr>
            <p:cNvPr id="43"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309924" y="3397432"/>
            <a:ext cx="415348" cy="231273"/>
            <a:chOff x="4515977" y="5055817"/>
            <a:chExt cx="415348" cy="231273"/>
          </a:xfrm>
          <a:solidFill>
            <a:srgbClr val="FFC000"/>
          </a:solidFill>
        </p:grpSpPr>
        <p:sp>
          <p:nvSpPr>
            <p:cNvPr id="46" name="等腰三角形 45"/>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等腰三角形 46"/>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 name="图片 1"/>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43897" y="5656061"/>
            <a:ext cx="3362632" cy="1241587"/>
          </a:xfrm>
          <a:prstGeom prst="rect">
            <a:avLst/>
          </a:prstGeom>
        </p:spPr>
      </p:pic>
      <p:pic>
        <p:nvPicPr>
          <p:cNvPr id="3" name="图片 2"/>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5805" t="4848" r="7608" b="5694"/>
          <a:stretch/>
        </p:blipFill>
        <p:spPr>
          <a:xfrm>
            <a:off x="904014" y="-11876"/>
            <a:ext cx="3442397" cy="1313180"/>
          </a:xfrm>
          <a:prstGeom prst="rect">
            <a:avLst/>
          </a:prstGeom>
        </p:spPr>
      </p:pic>
      <p:sp>
        <p:nvSpPr>
          <p:cNvPr id="33" name="文本框 9"/>
          <p:cNvSpPr txBox="1"/>
          <p:nvPr/>
        </p:nvSpPr>
        <p:spPr>
          <a:xfrm>
            <a:off x="1372493" y="1824846"/>
            <a:ext cx="745717" cy="1015663"/>
          </a:xfrm>
          <a:prstGeom prst="rect">
            <a:avLst/>
          </a:prstGeom>
          <a:noFill/>
        </p:spPr>
        <p:txBody>
          <a:bodyPr wrap="none" rtlCol="0">
            <a:spAutoFit/>
          </a:bodyPr>
          <a:lstStyle/>
          <a:p>
            <a:r>
              <a:rPr lang="en-US" altLang="zh-CN" sz="6000" dirty="0" smtClean="0">
                <a:latin typeface="Yu Gothic UI Light" panose="020B0300000000000000" pitchFamily="34" charset="-128"/>
                <a:ea typeface="Yu Gothic UI Light" panose="020B0300000000000000" pitchFamily="34" charset="-128"/>
              </a:rPr>
              <a:t>02</a:t>
            </a:r>
            <a:endParaRPr lang="zh-CN" altLang="en-US" sz="6000" dirty="0">
              <a:latin typeface="Yu Gothic UI Light" panose="020B0300000000000000" pitchFamily="34" charset="-128"/>
              <a:ea typeface="Yu Gothic UI Light" panose="020B0300000000000000" pitchFamily="34" charset="-128"/>
            </a:endParaRPr>
          </a:p>
        </p:txBody>
      </p:sp>
      <p:sp>
        <p:nvSpPr>
          <p:cNvPr id="40" name="矩形 39"/>
          <p:cNvSpPr/>
          <p:nvPr/>
        </p:nvSpPr>
        <p:spPr>
          <a:xfrm>
            <a:off x="5917782" y="2970956"/>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矩形 47"/>
          <p:cNvSpPr/>
          <p:nvPr/>
        </p:nvSpPr>
        <p:spPr>
          <a:xfrm>
            <a:off x="5917781" y="1052189"/>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矩形 12"/>
          <p:cNvSpPr>
            <a:spLocks noChangeArrowheads="1"/>
          </p:cNvSpPr>
          <p:nvPr/>
        </p:nvSpPr>
        <p:spPr bwMode="auto">
          <a:xfrm>
            <a:off x="5917782" y="1199985"/>
            <a:ext cx="608371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en-US" altLang="zh-CN" dirty="0" smtClean="0">
                <a:latin typeface="黑体" panose="02010609060101010101" pitchFamily="49" charset="-122"/>
                <a:ea typeface="黑体" panose="02010609060101010101" pitchFamily="49" charset="-122"/>
              </a:rPr>
              <a:t>5</a:t>
            </a:r>
            <a:r>
              <a:rPr lang="zh-CN" altLang="en-US" dirty="0" smtClean="0">
                <a:latin typeface="黑体" panose="02010609060101010101" pitchFamily="49" charset="-122"/>
                <a:ea typeface="黑体" panose="02010609060101010101" pitchFamily="49" charset="-122"/>
              </a:rPr>
              <a:t>月</a:t>
            </a:r>
            <a:r>
              <a:rPr lang="en-US" altLang="zh-CN" dirty="0" smtClean="0">
                <a:latin typeface="黑体" panose="02010609060101010101" pitchFamily="49" charset="-122"/>
                <a:ea typeface="黑体" panose="02010609060101010101" pitchFamily="49" charset="-122"/>
              </a:rPr>
              <a:t>4</a:t>
            </a:r>
            <a:r>
              <a:rPr lang="zh-CN" altLang="en-US" dirty="0" smtClean="0">
                <a:latin typeface="黑体" panose="02010609060101010101" pitchFamily="49" charset="-122"/>
                <a:ea typeface="黑体" panose="02010609060101010101" pitchFamily="49" charset="-122"/>
              </a:rPr>
              <a:t>日起，</a:t>
            </a:r>
            <a:r>
              <a:rPr lang="zh-CN" altLang="en-US" dirty="0" smtClean="0">
                <a:latin typeface="微软雅黑" panose="020B0503020204020204" pitchFamily="34" charset="-122"/>
                <a:ea typeface="微软雅黑" panose="020B0503020204020204" pitchFamily="34" charset="-122"/>
              </a:rPr>
              <a:t>本科生可以通过大学生数字化发展平台进行网络申请并在线打印相关材料；研究生自行准备申请材料。</a:t>
            </a:r>
            <a:endParaRPr lang="zh-CN" altLang="en-US" dirty="0">
              <a:latin typeface="微软雅黑" panose="020B0503020204020204" pitchFamily="34" charset="-122"/>
              <a:ea typeface="微软雅黑" panose="020B0503020204020204" pitchFamily="34" charset="-122"/>
            </a:endParaRPr>
          </a:p>
        </p:txBody>
      </p:sp>
      <p:sp>
        <p:nvSpPr>
          <p:cNvPr id="50" name="矩形 13"/>
          <p:cNvSpPr>
            <a:spLocks noChangeArrowheads="1"/>
          </p:cNvSpPr>
          <p:nvPr/>
        </p:nvSpPr>
        <p:spPr bwMode="auto">
          <a:xfrm>
            <a:off x="5917780" y="3133590"/>
            <a:ext cx="608371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dirty="0" smtClean="0">
                <a:latin typeface="微软雅黑" panose="020B0503020204020204" pitchFamily="34" charset="-122"/>
                <a:ea typeface="微软雅黑" panose="020B0503020204020204" pitchFamily="34" charset="-122"/>
              </a:rPr>
              <a:t>学生按照要求寄送申请材料，学院于</a:t>
            </a: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月</a:t>
            </a:r>
            <a:r>
              <a:rPr lang="en-US" altLang="zh-CN" dirty="0" smtClean="0">
                <a:latin typeface="微软雅黑" panose="020B0503020204020204" pitchFamily="34" charset="-122"/>
                <a:ea typeface="微软雅黑" panose="020B0503020204020204" pitchFamily="34" charset="-122"/>
              </a:rPr>
              <a:t>31</a:t>
            </a:r>
            <a:r>
              <a:rPr lang="zh-CN" altLang="en-US" dirty="0" smtClean="0">
                <a:latin typeface="微软雅黑" panose="020B0503020204020204" pitchFamily="34" charset="-122"/>
                <a:ea typeface="微软雅黑" panose="020B0503020204020204" pitchFamily="34" charset="-122"/>
              </a:rPr>
              <a:t>日前完成网络审核，将申请材料整理报送至学生</a:t>
            </a:r>
            <a:r>
              <a:rPr lang="zh-CN" altLang="en-US" dirty="0">
                <a:latin typeface="微软雅黑" panose="020B0503020204020204" pitchFamily="34" charset="-122"/>
                <a:ea typeface="微软雅黑" panose="020B0503020204020204" pitchFamily="34" charset="-122"/>
              </a:rPr>
              <a:t>资助管理</a:t>
            </a:r>
            <a:r>
              <a:rPr lang="zh-CN" altLang="en-US" dirty="0" smtClean="0">
                <a:latin typeface="微软雅黑" panose="020B0503020204020204" pitchFamily="34" charset="-122"/>
                <a:ea typeface="微软雅黑" panose="020B0503020204020204" pitchFamily="34" charset="-122"/>
              </a:rPr>
              <a:t>中心。</a:t>
            </a:r>
            <a:endParaRPr lang="zh-CN"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0940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2" presetClass="entr" presetSubtype="8"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0-#ppt_w/2"/>
                                          </p:val>
                                        </p:tav>
                                        <p:tav tm="100000">
                                          <p:val>
                                            <p:strVal val="#ppt_x"/>
                                          </p:val>
                                        </p:tav>
                                      </p:tavLst>
                                    </p:anim>
                                    <p:anim calcmode="lin" valueType="num">
                                      <p:cBhvr additive="base">
                                        <p:cTn id="17" dur="500" fill="hold"/>
                                        <p:tgtEl>
                                          <p:spTgt spid="4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0-#ppt_w/2"/>
                                          </p:val>
                                        </p:tav>
                                        <p:tav tm="100000">
                                          <p:val>
                                            <p:strVal val="#ppt_x"/>
                                          </p:val>
                                        </p:tav>
                                      </p:tavLst>
                                    </p:anim>
                                    <p:anim calcmode="lin" valueType="num">
                                      <p:cBhvr additive="base">
                                        <p:cTn id="21" dur="500" fill="hold"/>
                                        <p:tgtEl>
                                          <p:spTgt spid="48"/>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53" presetClass="entr" presetSubtype="1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par>
                                <p:cTn id="28" presetID="2" presetClass="entr" presetSubtype="8"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0-#ppt_w/2"/>
                                          </p:val>
                                        </p:tav>
                                        <p:tav tm="100000">
                                          <p:val>
                                            <p:strVal val="#ppt_x"/>
                                          </p:val>
                                        </p:tav>
                                      </p:tavLst>
                                    </p:anim>
                                    <p:anim calcmode="lin" valueType="num">
                                      <p:cBhvr additive="base">
                                        <p:cTn id="31" dur="5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0-#ppt_w/2"/>
                                          </p:val>
                                        </p:tav>
                                        <p:tav tm="100000">
                                          <p:val>
                                            <p:strVal val="#ppt_x"/>
                                          </p:val>
                                        </p:tav>
                                      </p:tavLst>
                                    </p:anim>
                                    <p:anim calcmode="lin" valueType="num">
                                      <p:cBhvr additive="base">
                                        <p:cTn id="35" dur="500" fill="hold"/>
                                        <p:tgtEl>
                                          <p:spTgt spid="5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par>
                                <p:cTn id="46" presetID="2" presetClass="entr" presetSubtype="8"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fill="hold"/>
                                        <p:tgtEl>
                                          <p:spTgt spid="68"/>
                                        </p:tgtEl>
                                        <p:attrNameLst>
                                          <p:attrName>ppt_x</p:attrName>
                                        </p:attrNameLst>
                                      </p:cBhvr>
                                      <p:tavLst>
                                        <p:tav tm="0">
                                          <p:val>
                                            <p:strVal val="0-#ppt_w/2"/>
                                          </p:val>
                                        </p:tav>
                                        <p:tav tm="100000">
                                          <p:val>
                                            <p:strVal val="#ppt_x"/>
                                          </p:val>
                                        </p:tav>
                                      </p:tavLst>
                                    </p:anim>
                                    <p:anim calcmode="lin" valueType="num">
                                      <p:cBhvr additive="base">
                                        <p:cTn id="57"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24" grpId="0"/>
      <p:bldP spid="40" grpId="0" animBg="1"/>
      <p:bldP spid="48"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408706" y="1632407"/>
            <a:ext cx="9227451" cy="3816372"/>
            <a:chOff x="-1924126" y="3941824"/>
            <a:chExt cx="9227451" cy="3816372"/>
          </a:xfrm>
        </p:grpSpPr>
        <p:pic>
          <p:nvPicPr>
            <p:cNvPr id="2" name="图片 1"/>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56525" y="4640563"/>
              <a:ext cx="5684223" cy="2098790"/>
            </a:xfrm>
            <a:prstGeom prst="rect">
              <a:avLst/>
            </a:prstGeom>
          </p:spPr>
        </p:pic>
        <p:sp>
          <p:nvSpPr>
            <p:cNvPr id="4" name="梯形 3"/>
            <p:cNvSpPr>
              <a:spLocks noChangeAspect="1"/>
            </p:cNvSpPr>
            <p:nvPr/>
          </p:nvSpPr>
          <p:spPr>
            <a:xfrm>
              <a:off x="-1924126" y="3941824"/>
              <a:ext cx="6139542" cy="3816372"/>
            </a:xfrm>
            <a:prstGeom prst="trapezoid">
              <a:avLst>
                <a:gd name="adj" fmla="val 645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梯形 31"/>
            <p:cNvSpPr>
              <a:spLocks noChangeAspect="1"/>
            </p:cNvSpPr>
            <p:nvPr/>
          </p:nvSpPr>
          <p:spPr>
            <a:xfrm flipV="1">
              <a:off x="3411955" y="4640562"/>
              <a:ext cx="3891370" cy="2418897"/>
            </a:xfrm>
            <a:prstGeom prst="trapezoid">
              <a:avLst>
                <a:gd name="adj" fmla="val 645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1725428" y="1755870"/>
            <a:ext cx="3172074" cy="3657284"/>
            <a:chOff x="1725428" y="1816830"/>
            <a:chExt cx="3172074" cy="3657284"/>
          </a:xfrm>
        </p:grpSpPr>
        <p:sp>
          <p:nvSpPr>
            <p:cNvPr id="47" name="任意多边形 46"/>
            <p:cNvSpPr/>
            <p:nvPr/>
          </p:nvSpPr>
          <p:spPr>
            <a:xfrm>
              <a:off x="2256411" y="2759065"/>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2127517" y="2753965"/>
              <a:ext cx="1735004" cy="2720149"/>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725428" y="1816830"/>
              <a:ext cx="1714236" cy="2687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5168773" y="945228"/>
            <a:ext cx="6305786" cy="4308872"/>
          </a:xfrm>
          <a:prstGeom prst="rect">
            <a:avLst/>
          </a:prstGeom>
        </p:spPr>
        <p:txBody>
          <a:bodyPr wrap="square">
            <a:spAutoFit/>
          </a:bodyPr>
          <a:lstStyle/>
          <a:p>
            <a:pPr indent="540000" algn="just">
              <a:lnSpc>
                <a:spcPct val="120000"/>
              </a:lnSpc>
            </a:pPr>
            <a:r>
              <a:rPr lang="zh-CN" altLang="en-US" sz="2000" dirty="0">
                <a:latin typeface="宋体" panose="02010600030101010101" pitchFamily="2" charset="-122"/>
                <a:ea typeface="宋体" panose="02010600030101010101" pitchFamily="2" charset="-122"/>
              </a:rPr>
              <a:t>毕业生在毕业当年共有两次申请机会</a:t>
            </a:r>
            <a:r>
              <a:rPr lang="zh-CN" altLang="en-US" sz="20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pPr indent="540000" algn="just">
              <a:lnSpc>
                <a:spcPct val="120000"/>
              </a:lnSpc>
              <a:spcAft>
                <a:spcPts val="600"/>
              </a:spcAft>
            </a:pPr>
            <a:r>
              <a:rPr lang="zh-CN" altLang="en-US" sz="2000" b="1" dirty="0" smtClean="0">
                <a:latin typeface="宋体" panose="02010600030101010101" pitchFamily="2" charset="-122"/>
                <a:ea typeface="宋体" panose="02010600030101010101" pitchFamily="2" charset="-122"/>
              </a:rPr>
              <a:t>第一</a:t>
            </a:r>
            <a:r>
              <a:rPr lang="zh-CN" altLang="en-US" sz="2000" b="1" dirty="0">
                <a:latin typeface="宋体" panose="02010600030101010101" pitchFamily="2" charset="-122"/>
                <a:ea typeface="宋体" panose="02010600030101010101" pitchFamily="2" charset="-122"/>
              </a:rPr>
              <a:t>批</a:t>
            </a:r>
            <a:r>
              <a:rPr lang="zh-CN" altLang="en-US" sz="2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5</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实际工作单位及岗位已经</a:t>
            </a:r>
            <a:r>
              <a:rPr lang="zh-CN" altLang="en-US" sz="2000" dirty="0" smtClean="0">
                <a:latin typeface="宋体" panose="02010600030101010101" pitchFamily="2" charset="-122"/>
                <a:ea typeface="宋体" panose="02010600030101010101" pitchFamily="2" charset="-122"/>
              </a:rPr>
              <a:t>确定；</a:t>
            </a:r>
            <a:r>
              <a:rPr lang="zh-CN" altLang="en-US" sz="2000" b="1" dirty="0" smtClean="0">
                <a:latin typeface="宋体" panose="02010600030101010101" pitchFamily="2" charset="-122"/>
                <a:ea typeface="宋体" panose="02010600030101010101" pitchFamily="2" charset="-122"/>
              </a:rPr>
              <a:t>第二</a:t>
            </a:r>
            <a:r>
              <a:rPr lang="zh-CN" altLang="en-US" sz="2000" b="1" dirty="0">
                <a:latin typeface="宋体" panose="02010600030101010101" pitchFamily="2" charset="-122"/>
                <a:ea typeface="宋体" panose="02010600030101010101" pitchFamily="2" charset="-122"/>
              </a:rPr>
              <a:t>批</a:t>
            </a:r>
            <a:r>
              <a:rPr lang="zh-CN" altLang="en-US" sz="2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10</a:t>
            </a:r>
            <a:r>
              <a:rPr lang="zh-CN" altLang="en-US" sz="2000" dirty="0">
                <a:latin typeface="宋体" panose="02010600030101010101" pitchFamily="2" charset="-122"/>
                <a:ea typeface="宋体" panose="02010600030101010101" pitchFamily="2" charset="-122"/>
              </a:rPr>
              <a:t>月）</a:t>
            </a:r>
            <a:r>
              <a:rPr lang="en-US"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实际工作单位及岗位或二次分配情况暂未</a:t>
            </a:r>
            <a:r>
              <a:rPr lang="zh-CN" altLang="en-US" sz="2000" dirty="0" smtClean="0">
                <a:latin typeface="宋体" panose="02010600030101010101" pitchFamily="2" charset="-122"/>
                <a:ea typeface="宋体" panose="02010600030101010101" pitchFamily="2" charset="-122"/>
              </a:rPr>
              <a:t>确定。</a:t>
            </a:r>
            <a:endParaRPr lang="en-US" altLang="zh-CN" sz="2000" dirty="0" smtClean="0">
              <a:latin typeface="宋体" panose="02010600030101010101" pitchFamily="2" charset="-122"/>
              <a:ea typeface="宋体" panose="02010600030101010101" pitchFamily="2" charset="-122"/>
            </a:endParaRPr>
          </a:p>
          <a:p>
            <a:pPr indent="540000" algn="just">
              <a:lnSpc>
                <a:spcPct val="120000"/>
              </a:lnSpc>
              <a:spcAft>
                <a:spcPts val="600"/>
              </a:spcAft>
            </a:pPr>
            <a:r>
              <a:rPr lang="zh-CN" altLang="zh-CN" sz="2000" dirty="0" smtClean="0">
                <a:latin typeface="宋体" panose="02010600030101010101" pitchFamily="2" charset="-122"/>
                <a:ea typeface="宋体" panose="02010600030101010101" pitchFamily="2" charset="-122"/>
              </a:rPr>
              <a:t>学费</a:t>
            </a:r>
            <a:r>
              <a:rPr lang="zh-CN" altLang="zh-CN" sz="2000" dirty="0">
                <a:latin typeface="宋体" panose="02010600030101010101" pitchFamily="2" charset="-122"/>
                <a:ea typeface="宋体" panose="02010600030101010101" pitchFamily="2" charset="-122"/>
              </a:rPr>
              <a:t>补偿和国家助学贷款代偿涉及毕业生的切身利益，因此学生在报送时应强调申请材料</a:t>
            </a:r>
            <a:r>
              <a:rPr lang="zh-CN" altLang="zh-CN" sz="2000" b="1" dirty="0">
                <a:latin typeface="宋体" panose="02010600030101010101" pitchFamily="2" charset="-122"/>
                <a:ea typeface="宋体" panose="02010600030101010101" pitchFamily="2" charset="-122"/>
              </a:rPr>
              <a:t>真实</a:t>
            </a:r>
            <a:r>
              <a:rPr lang="zh-CN" altLang="zh-CN" sz="2000" dirty="0">
                <a:latin typeface="宋体" panose="02010600030101010101" pitchFamily="2" charset="-122"/>
                <a:ea typeface="宋体" panose="02010600030101010101" pitchFamily="2" charset="-122"/>
              </a:rPr>
              <a:t>、</a:t>
            </a:r>
            <a:r>
              <a:rPr lang="zh-CN" altLang="zh-CN" sz="2000" b="1" dirty="0">
                <a:latin typeface="宋体" panose="02010600030101010101" pitchFamily="2" charset="-122"/>
                <a:ea typeface="宋体" panose="02010600030101010101" pitchFamily="2" charset="-122"/>
              </a:rPr>
              <a:t>准确</a:t>
            </a:r>
            <a:r>
              <a:rPr lang="zh-CN" altLang="zh-CN" sz="2000" dirty="0">
                <a:latin typeface="宋体" panose="02010600030101010101" pitchFamily="2" charset="-122"/>
                <a:ea typeface="宋体" panose="02010600030101010101" pitchFamily="2" charset="-122"/>
              </a:rPr>
              <a:t>、</a:t>
            </a:r>
            <a:r>
              <a:rPr lang="zh-CN" altLang="zh-CN" sz="2000" b="1" dirty="0">
                <a:latin typeface="宋体" panose="02010600030101010101" pitchFamily="2" charset="-122"/>
                <a:ea typeface="宋体" panose="02010600030101010101" pitchFamily="2" charset="-122"/>
              </a:rPr>
              <a:t>规范</a:t>
            </a:r>
            <a:r>
              <a:rPr lang="zh-CN" altLang="zh-CN" sz="2000" dirty="0">
                <a:latin typeface="宋体" panose="02010600030101010101" pitchFamily="2" charset="-122"/>
                <a:ea typeface="宋体" panose="02010600030101010101" pitchFamily="2" charset="-122"/>
              </a:rPr>
              <a:t>和</a:t>
            </a:r>
            <a:r>
              <a:rPr lang="zh-CN" altLang="zh-CN" sz="2000" b="1" dirty="0">
                <a:latin typeface="宋体" panose="02010600030101010101" pitchFamily="2" charset="-122"/>
                <a:ea typeface="宋体" panose="02010600030101010101" pitchFamily="2" charset="-122"/>
              </a:rPr>
              <a:t>翔实</a:t>
            </a:r>
            <a:r>
              <a:rPr lang="zh-CN" altLang="zh-CN" sz="2000" dirty="0">
                <a:latin typeface="宋体" panose="02010600030101010101" pitchFamily="2" charset="-122"/>
                <a:ea typeface="宋体" panose="02010600030101010101" pitchFamily="2" charset="-122"/>
              </a:rPr>
              <a:t>。</a:t>
            </a:r>
          </a:p>
          <a:p>
            <a:pPr indent="540000" algn="just">
              <a:lnSpc>
                <a:spcPct val="120000"/>
              </a:lnSpc>
              <a:spcAft>
                <a:spcPts val="600"/>
              </a:spcAft>
            </a:pPr>
            <a:r>
              <a:rPr lang="zh-CN" altLang="zh-CN" sz="2000" dirty="0">
                <a:latin typeface="宋体" panose="02010600030101010101" pitchFamily="2" charset="-122"/>
                <a:ea typeface="宋体" panose="02010600030101010101" pitchFamily="2" charset="-122"/>
              </a:rPr>
              <a:t>对提供虚假证明材料的毕业生，一经查实，将取消其补偿代偿资格，国家有关部门要将其</a:t>
            </a:r>
            <a:r>
              <a:rPr lang="zh-CN" altLang="zh-CN" sz="2000" b="1" dirty="0">
                <a:latin typeface="宋体" panose="02010600030101010101" pitchFamily="2" charset="-122"/>
                <a:ea typeface="宋体" panose="02010600030101010101" pitchFamily="2" charset="-122"/>
              </a:rPr>
              <a:t>不良信用记录</a:t>
            </a:r>
            <a:r>
              <a:rPr lang="zh-CN" altLang="zh-CN" sz="2000" dirty="0">
                <a:latin typeface="宋体" panose="02010600030101010101" pitchFamily="2" charset="-122"/>
                <a:ea typeface="宋体" panose="02010600030101010101" pitchFamily="2" charset="-122"/>
              </a:rPr>
              <a:t>及时录入国家金融业统一征信平台相关数据库，情节严重者将按有关规定追究相关责任。</a:t>
            </a:r>
          </a:p>
        </p:txBody>
      </p:sp>
      <p:sp>
        <p:nvSpPr>
          <p:cNvPr id="37"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申请</a:t>
            </a:r>
            <a:r>
              <a:rPr lang="zh-CN" altLang="en-US" sz="2800" b="1" dirty="0">
                <a:solidFill>
                  <a:srgbClr val="FFC000"/>
                </a:solidFill>
                <a:latin typeface="黑体" panose="02010609060101010101" pitchFamily="49" charset="-122"/>
                <a:ea typeface="黑体" panose="02010609060101010101" pitchFamily="49" charset="-122"/>
              </a:rPr>
              <a:t>流程</a:t>
            </a:r>
          </a:p>
        </p:txBody>
      </p:sp>
      <p:sp>
        <p:nvSpPr>
          <p:cNvPr id="40" name="文本框 33"/>
          <p:cNvSpPr txBox="1"/>
          <p:nvPr/>
        </p:nvSpPr>
        <p:spPr>
          <a:xfrm>
            <a:off x="1927375" y="2861355"/>
            <a:ext cx="2576946" cy="1815882"/>
          </a:xfrm>
          <a:prstGeom prst="rect">
            <a:avLst/>
          </a:prstGeom>
          <a:noFill/>
        </p:spPr>
        <p:txBody>
          <a:bodyPr wrap="square" rtlCol="0">
            <a:spAutoFit/>
          </a:bodyPr>
          <a:lstStyle/>
          <a:p>
            <a:pPr algn="ctr"/>
            <a:r>
              <a:rPr lang="zh-CN" altLang="en-US" sz="2800" dirty="0" smtClean="0">
                <a:solidFill>
                  <a:schemeClr val="bg1"/>
                </a:solidFill>
                <a:latin typeface="黑体" panose="02010609060101010101" pitchFamily="49" charset="-122"/>
                <a:ea typeface="黑体" panose="02010609060101010101" pitchFamily="49" charset="-122"/>
              </a:rPr>
              <a:t>注</a:t>
            </a:r>
            <a:endParaRPr lang="en-US" altLang="zh-CN" sz="2800" dirty="0" smtClean="0">
              <a:solidFill>
                <a:schemeClr val="bg1"/>
              </a:solidFill>
              <a:latin typeface="黑体" panose="02010609060101010101" pitchFamily="49" charset="-122"/>
              <a:ea typeface="黑体" panose="02010609060101010101" pitchFamily="49" charset="-122"/>
            </a:endParaRPr>
          </a:p>
          <a:p>
            <a:pPr algn="ctr"/>
            <a:r>
              <a:rPr lang="zh-CN" altLang="en-US" sz="2800" dirty="0" smtClean="0">
                <a:solidFill>
                  <a:schemeClr val="bg1"/>
                </a:solidFill>
                <a:latin typeface="黑体" panose="02010609060101010101" pitchFamily="49" charset="-122"/>
                <a:ea typeface="黑体" panose="02010609060101010101" pitchFamily="49" charset="-122"/>
              </a:rPr>
              <a:t>   意</a:t>
            </a:r>
            <a:endParaRPr lang="en-US" altLang="zh-CN" sz="2800" dirty="0" smtClean="0">
              <a:solidFill>
                <a:schemeClr val="bg1"/>
              </a:solidFill>
              <a:latin typeface="黑体" panose="02010609060101010101" pitchFamily="49" charset="-122"/>
              <a:ea typeface="黑体" panose="02010609060101010101" pitchFamily="49" charset="-122"/>
            </a:endParaRPr>
          </a:p>
          <a:p>
            <a:pPr algn="ctr"/>
            <a:r>
              <a:rPr lang="zh-CN" altLang="en-US" sz="2800" dirty="0" smtClean="0">
                <a:solidFill>
                  <a:schemeClr val="bg1"/>
                </a:solidFill>
                <a:latin typeface="黑体" panose="02010609060101010101" pitchFamily="49" charset="-122"/>
                <a:ea typeface="黑体" panose="02010609060101010101" pitchFamily="49" charset="-122"/>
              </a:rPr>
              <a:t>      事</a:t>
            </a:r>
            <a:endParaRPr lang="en-US" altLang="zh-CN" sz="2800" dirty="0" smtClean="0">
              <a:solidFill>
                <a:schemeClr val="bg1"/>
              </a:solidFill>
              <a:latin typeface="黑体" panose="02010609060101010101" pitchFamily="49" charset="-122"/>
              <a:ea typeface="黑体" panose="02010609060101010101" pitchFamily="49" charset="-122"/>
            </a:endParaRPr>
          </a:p>
          <a:p>
            <a:pPr algn="ctr"/>
            <a:r>
              <a:rPr lang="zh-CN" altLang="en-US" sz="2800" dirty="0" smtClean="0">
                <a:solidFill>
                  <a:schemeClr val="bg1"/>
                </a:solidFill>
                <a:latin typeface="黑体" panose="02010609060101010101" pitchFamily="49" charset="-122"/>
                <a:ea typeface="黑体" panose="02010609060101010101" pitchFamily="49" charset="-122"/>
              </a:rPr>
              <a:t>         项</a:t>
            </a:r>
            <a:endParaRPr lang="en-US" altLang="zh-CN" sz="2800" dirty="0" smtClean="0">
              <a:solidFill>
                <a:schemeClr val="bg1"/>
              </a:solidFill>
              <a:latin typeface="黑体" panose="02010609060101010101" pitchFamily="49" charset="-122"/>
              <a:ea typeface="黑体" panose="02010609060101010101" pitchFamily="49" charset="-122"/>
            </a:endParaRPr>
          </a:p>
        </p:txBody>
      </p:sp>
      <p:grpSp>
        <p:nvGrpSpPr>
          <p:cNvPr id="7" name="组合 6"/>
          <p:cNvGrpSpPr/>
          <p:nvPr/>
        </p:nvGrpSpPr>
        <p:grpSpPr>
          <a:xfrm>
            <a:off x="11126237" y="4750042"/>
            <a:ext cx="653121" cy="653121"/>
            <a:chOff x="10821439" y="4750042"/>
            <a:chExt cx="653121" cy="653121"/>
          </a:xfrm>
        </p:grpSpPr>
        <p:cxnSp>
          <p:nvCxnSpPr>
            <p:cNvPr id="93" name="直接连接符 92"/>
            <p:cNvCxnSpPr/>
            <p:nvPr/>
          </p:nvCxnSpPr>
          <p:spPr>
            <a:xfrm>
              <a:off x="10821439" y="5250764"/>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10973839" y="5076603"/>
              <a:ext cx="65312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42" name="矩形 41"/>
          <p:cNvSpPr/>
          <p:nvPr/>
        </p:nvSpPr>
        <p:spPr>
          <a:xfrm>
            <a:off x="-11876" y="6704741"/>
            <a:ext cx="12203876" cy="19162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矩形 42"/>
          <p:cNvSpPr/>
          <p:nvPr/>
        </p:nvSpPr>
        <p:spPr>
          <a:xfrm>
            <a:off x="-11876" y="6348502"/>
            <a:ext cx="12203876" cy="3562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330006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156634" y="1151094"/>
            <a:ext cx="7717160" cy="4872622"/>
            <a:chOff x="583403" y="1028700"/>
            <a:chExt cx="7717160" cy="4872622"/>
          </a:xfrm>
        </p:grpSpPr>
        <p:grpSp>
          <p:nvGrpSpPr>
            <p:cNvPr id="2" name="组合 1"/>
            <p:cNvGrpSpPr>
              <a:grpSpLocks noChangeAspect="1"/>
            </p:cNvGrpSpPr>
            <p:nvPr/>
          </p:nvGrpSpPr>
          <p:grpSpPr>
            <a:xfrm>
              <a:off x="583403" y="1028700"/>
              <a:ext cx="7717160" cy="4872622"/>
              <a:chOff x="1375245" y="1975599"/>
              <a:chExt cx="4741130" cy="2993551"/>
            </a:xfrm>
          </p:grpSpPr>
          <p:grpSp>
            <p:nvGrpSpPr>
              <p:cNvPr id="84" name="组合 83"/>
              <p:cNvGrpSpPr/>
              <p:nvPr/>
            </p:nvGrpSpPr>
            <p:grpSpPr>
              <a:xfrm>
                <a:off x="1625994" y="4306359"/>
                <a:ext cx="4309226" cy="662791"/>
                <a:chOff x="3585720" y="5137719"/>
                <a:chExt cx="6985673" cy="1079501"/>
              </a:xfrm>
              <a:solidFill>
                <a:schemeClr val="bg1"/>
              </a:solidFill>
            </p:grpSpPr>
            <p:grpSp>
              <p:nvGrpSpPr>
                <p:cNvPr id="85" name="Group 8"/>
                <p:cNvGrpSpPr/>
                <p:nvPr/>
              </p:nvGrpSpPr>
              <p:grpSpPr bwMode="auto">
                <a:xfrm>
                  <a:off x="3585720" y="5525739"/>
                  <a:ext cx="532885" cy="139071"/>
                  <a:chOff x="0" y="-6"/>
                  <a:chExt cx="438150" cy="114300"/>
                </a:xfrm>
                <a:grpFill/>
              </p:grpSpPr>
              <p:sp>
                <p:nvSpPr>
                  <p:cNvPr id="112" name="同心圆 4"/>
                  <p:cNvSpPr>
                    <a:spLocks noChangeArrowheads="1"/>
                  </p:cNvSpPr>
                  <p:nvPr/>
                </p:nvSpPr>
                <p:spPr bwMode="auto">
                  <a:xfrm>
                    <a:off x="0" y="-6"/>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13" name="椭圆 5"/>
                  <p:cNvSpPr>
                    <a:spLocks noChangeArrowheads="1"/>
                  </p:cNvSpPr>
                  <p:nvPr/>
                </p:nvSpPr>
                <p:spPr bwMode="auto">
                  <a:xfrm>
                    <a:off x="129075" y="39144"/>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86" name="Group 11"/>
                <p:cNvGrpSpPr/>
                <p:nvPr/>
              </p:nvGrpSpPr>
              <p:grpSpPr bwMode="auto">
                <a:xfrm>
                  <a:off x="5010608" y="5478104"/>
                  <a:ext cx="532885" cy="139071"/>
                  <a:chOff x="0" y="-6"/>
                  <a:chExt cx="438150" cy="114300"/>
                </a:xfrm>
                <a:grpFill/>
              </p:grpSpPr>
              <p:sp>
                <p:nvSpPr>
                  <p:cNvPr id="110" name="同心圆 60"/>
                  <p:cNvSpPr>
                    <a:spLocks noChangeArrowheads="1"/>
                  </p:cNvSpPr>
                  <p:nvPr/>
                </p:nvSpPr>
                <p:spPr bwMode="auto">
                  <a:xfrm>
                    <a:off x="0" y="-6"/>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11" name="椭圆 61"/>
                  <p:cNvSpPr>
                    <a:spLocks noChangeArrowheads="1"/>
                  </p:cNvSpPr>
                  <p:nvPr/>
                </p:nvSpPr>
                <p:spPr bwMode="auto">
                  <a:xfrm>
                    <a:off x="129075" y="39144"/>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87" name="Group 14"/>
                <p:cNvGrpSpPr/>
                <p:nvPr/>
              </p:nvGrpSpPr>
              <p:grpSpPr bwMode="auto">
                <a:xfrm>
                  <a:off x="5867856" y="5792297"/>
                  <a:ext cx="621704" cy="162251"/>
                  <a:chOff x="0" y="-3"/>
                  <a:chExt cx="438150" cy="114300"/>
                </a:xfrm>
                <a:grpFill/>
              </p:grpSpPr>
              <p:sp>
                <p:nvSpPr>
                  <p:cNvPr id="108" name="同心圆 64"/>
                  <p:cNvSpPr>
                    <a:spLocks noChangeArrowheads="1"/>
                  </p:cNvSpPr>
                  <p:nvPr/>
                </p:nvSpPr>
                <p:spPr bwMode="auto">
                  <a:xfrm>
                    <a:off x="0" y="-3"/>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09" name="椭圆 66"/>
                  <p:cNvSpPr>
                    <a:spLocks noChangeArrowheads="1"/>
                  </p:cNvSpPr>
                  <p:nvPr/>
                </p:nvSpPr>
                <p:spPr bwMode="auto">
                  <a:xfrm>
                    <a:off x="129075" y="39152"/>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88" name="Group 17"/>
                <p:cNvGrpSpPr/>
                <p:nvPr/>
              </p:nvGrpSpPr>
              <p:grpSpPr bwMode="auto">
                <a:xfrm>
                  <a:off x="6993624" y="5565671"/>
                  <a:ext cx="532885" cy="139071"/>
                  <a:chOff x="0" y="0"/>
                  <a:chExt cx="438150" cy="114300"/>
                </a:xfrm>
                <a:grpFill/>
              </p:grpSpPr>
              <p:sp>
                <p:nvSpPr>
                  <p:cNvPr id="106"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07" name="椭圆 73"/>
                  <p:cNvSpPr>
                    <a:spLocks noChangeArrowheads="1"/>
                  </p:cNvSpPr>
                  <p:nvPr/>
                </p:nvSpPr>
                <p:spPr bwMode="auto">
                  <a:xfrm>
                    <a:off x="129075" y="39150"/>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89" name="Group 20"/>
                <p:cNvGrpSpPr/>
                <p:nvPr/>
              </p:nvGrpSpPr>
              <p:grpSpPr bwMode="auto">
                <a:xfrm>
                  <a:off x="7972156" y="6007331"/>
                  <a:ext cx="804241" cy="209889"/>
                  <a:chOff x="0" y="1"/>
                  <a:chExt cx="438150" cy="114300"/>
                </a:xfrm>
                <a:grpFill/>
              </p:grpSpPr>
              <p:sp>
                <p:nvSpPr>
                  <p:cNvPr id="104" name="同心圆 75"/>
                  <p:cNvSpPr>
                    <a:spLocks noChangeArrowheads="1"/>
                  </p:cNvSpPr>
                  <p:nvPr/>
                </p:nvSpPr>
                <p:spPr bwMode="auto">
                  <a:xfrm>
                    <a:off x="0" y="1"/>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05" name="椭圆 77"/>
                  <p:cNvSpPr>
                    <a:spLocks noChangeArrowheads="1"/>
                  </p:cNvSpPr>
                  <p:nvPr/>
                </p:nvSpPr>
                <p:spPr bwMode="auto">
                  <a:xfrm>
                    <a:off x="129075" y="39149"/>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90" name="Group 23"/>
                <p:cNvGrpSpPr/>
                <p:nvPr/>
              </p:nvGrpSpPr>
              <p:grpSpPr bwMode="auto">
                <a:xfrm>
                  <a:off x="9024869" y="5137719"/>
                  <a:ext cx="532885" cy="139071"/>
                  <a:chOff x="0" y="0"/>
                  <a:chExt cx="438150" cy="114300"/>
                </a:xfrm>
                <a:grpFill/>
              </p:grpSpPr>
              <p:sp>
                <p:nvSpPr>
                  <p:cNvPr id="102"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03" name="椭圆 80"/>
                  <p:cNvSpPr>
                    <a:spLocks noChangeArrowheads="1"/>
                  </p:cNvSpPr>
                  <p:nvPr/>
                </p:nvSpPr>
                <p:spPr bwMode="auto">
                  <a:xfrm>
                    <a:off x="129075" y="39150"/>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grpSp>
              <p:nvGrpSpPr>
                <p:cNvPr id="91" name="Group 26"/>
                <p:cNvGrpSpPr/>
                <p:nvPr/>
              </p:nvGrpSpPr>
              <p:grpSpPr bwMode="auto">
                <a:xfrm>
                  <a:off x="10038508" y="5402990"/>
                  <a:ext cx="532885" cy="139071"/>
                  <a:chOff x="0" y="0"/>
                  <a:chExt cx="438150" cy="114300"/>
                </a:xfrm>
                <a:grpFill/>
              </p:grpSpPr>
              <p:sp>
                <p:nvSpPr>
                  <p:cNvPr id="100"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3A3A3A"/>
                    </a:solidFill>
                    <a:bevel/>
                  </a:ln>
                </p:spPr>
                <p:txBody>
                  <a:bodyPr anchor="ctr"/>
                  <a:lstStyle/>
                  <a:p>
                    <a:pPr algn="ctr"/>
                    <a:endParaRPr lang="zh-CN" altLang="zh-CN"/>
                  </a:p>
                </p:txBody>
              </p:sp>
              <p:sp>
                <p:nvSpPr>
                  <p:cNvPr id="101" name="椭圆 83"/>
                  <p:cNvSpPr>
                    <a:spLocks noChangeArrowheads="1"/>
                  </p:cNvSpPr>
                  <p:nvPr/>
                </p:nvSpPr>
                <p:spPr bwMode="auto">
                  <a:xfrm>
                    <a:off x="129075" y="39150"/>
                    <a:ext cx="180000" cy="36000"/>
                  </a:xfrm>
                  <a:prstGeom prst="ellipse">
                    <a:avLst/>
                  </a:prstGeom>
                  <a:grpFill/>
                  <a:ln w="12700" cap="flat" cmpd="sng">
                    <a:solidFill>
                      <a:srgbClr val="3A3A3A"/>
                    </a:solidFill>
                    <a:bevel/>
                  </a:ln>
                </p:spPr>
                <p:txBody>
                  <a:bodyPr anchor="ctr"/>
                  <a:lstStyle/>
                  <a:p>
                    <a:pPr algn="ctr"/>
                    <a:endParaRPr lang="zh-CN" altLang="zh-CN">
                      <a:solidFill>
                        <a:srgbClr val="FFFFFF"/>
                      </a:solidFill>
                    </a:endParaRPr>
                  </a:p>
                </p:txBody>
              </p:sp>
            </p:grpSp>
            <p:cxnSp>
              <p:nvCxnSpPr>
                <p:cNvPr id="92" name="直接连接符 15"/>
                <p:cNvCxnSpPr>
                  <a:cxnSpLocks noChangeShapeType="1"/>
                  <a:stCxn id="112" idx="6"/>
                  <a:endCxn id="110" idx="2"/>
                </p:cNvCxnSpPr>
                <p:nvPr/>
              </p:nvCxnSpPr>
              <p:spPr bwMode="auto">
                <a:xfrm flipV="1">
                  <a:off x="4118605" y="5547647"/>
                  <a:ext cx="892003" cy="47635"/>
                </a:xfrm>
                <a:prstGeom prst="line">
                  <a:avLst/>
                </a:prstGeom>
                <a:grpFill/>
                <a:ln w="12700" cap="flat" cmpd="sng">
                  <a:solidFill>
                    <a:srgbClr val="3A3A3A"/>
                  </a:solidFill>
                  <a:bevel/>
                </a:ln>
              </p:spPr>
            </p:cxnSp>
            <p:cxnSp>
              <p:nvCxnSpPr>
                <p:cNvPr id="93" name="直接连接符 19"/>
                <p:cNvCxnSpPr>
                  <a:cxnSpLocks noChangeShapeType="1"/>
                  <a:stCxn id="110" idx="5"/>
                  <a:endCxn id="108" idx="1"/>
                </p:cNvCxnSpPr>
                <p:nvPr/>
              </p:nvCxnSpPr>
              <p:spPr bwMode="auto">
                <a:xfrm>
                  <a:off x="5465453" y="5596816"/>
                  <a:ext cx="493449" cy="219247"/>
                </a:xfrm>
                <a:prstGeom prst="line">
                  <a:avLst/>
                </a:prstGeom>
                <a:grpFill/>
                <a:ln w="12700" cap="flat" cmpd="sng">
                  <a:solidFill>
                    <a:srgbClr val="3A3A3A"/>
                  </a:solidFill>
                  <a:bevel/>
                </a:ln>
              </p:spPr>
            </p:cxnSp>
            <p:sp>
              <p:nvSpPr>
                <p:cNvPr id="94" name="直接连接符 24"/>
                <p:cNvSpPr>
                  <a:spLocks noChangeShapeType="1"/>
                </p:cNvSpPr>
                <p:nvPr/>
              </p:nvSpPr>
              <p:spPr bwMode="auto">
                <a:xfrm flipV="1">
                  <a:off x="6394951" y="5684376"/>
                  <a:ext cx="676713" cy="131687"/>
                </a:xfrm>
                <a:prstGeom prst="line">
                  <a:avLst/>
                </a:prstGeom>
                <a:grpFill/>
                <a:ln w="12700" cap="flat" cmpd="sng">
                  <a:solidFill>
                    <a:srgbClr val="3A3A3A"/>
                  </a:solidFill>
                  <a:bevel/>
                </a:ln>
              </p:spPr>
              <p:txBody>
                <a:bodyPr/>
                <a:lstStyle/>
                <a:p>
                  <a:endParaRPr lang="zh-CN" altLang="en-US"/>
                </a:p>
              </p:txBody>
            </p:sp>
            <p:sp>
              <p:nvSpPr>
                <p:cNvPr id="95" name="直接连接符 26"/>
                <p:cNvSpPr>
                  <a:spLocks noChangeShapeType="1"/>
                </p:cNvSpPr>
                <p:nvPr/>
              </p:nvSpPr>
              <p:spPr bwMode="auto">
                <a:xfrm>
                  <a:off x="7448469" y="5684376"/>
                  <a:ext cx="776661" cy="373629"/>
                </a:xfrm>
                <a:prstGeom prst="line">
                  <a:avLst/>
                </a:prstGeom>
                <a:grpFill/>
                <a:ln w="12700" cap="flat" cmpd="sng">
                  <a:solidFill>
                    <a:srgbClr val="3A3A3A"/>
                  </a:solidFill>
                  <a:bevel/>
                </a:ln>
              </p:spPr>
              <p:txBody>
                <a:bodyPr/>
                <a:lstStyle/>
                <a:p>
                  <a:endParaRPr lang="zh-CN" altLang="en-US"/>
                </a:p>
              </p:txBody>
            </p:sp>
            <p:cxnSp>
              <p:nvCxnSpPr>
                <p:cNvPr id="96" name="直接连接符 29"/>
                <p:cNvCxnSpPr>
                  <a:cxnSpLocks noChangeShapeType="1"/>
                  <a:stCxn id="104" idx="7"/>
                  <a:endCxn id="100" idx="3"/>
                </p:cNvCxnSpPr>
                <p:nvPr/>
              </p:nvCxnSpPr>
              <p:spPr bwMode="auto">
                <a:xfrm flipV="1">
                  <a:off x="8658618" y="5521694"/>
                  <a:ext cx="1457930" cy="516372"/>
                </a:xfrm>
                <a:prstGeom prst="line">
                  <a:avLst/>
                </a:prstGeom>
                <a:grpFill/>
                <a:ln w="12700" cap="flat" cmpd="sng">
                  <a:solidFill>
                    <a:srgbClr val="3A3A3A"/>
                  </a:solidFill>
                  <a:bevel/>
                </a:ln>
              </p:spPr>
            </p:cxnSp>
            <p:cxnSp>
              <p:nvCxnSpPr>
                <p:cNvPr id="97" name="直接连接符 32"/>
                <p:cNvCxnSpPr>
                  <a:cxnSpLocks noChangeShapeType="1"/>
                  <a:stCxn id="100" idx="1"/>
                  <a:endCxn id="102" idx="5"/>
                </p:cNvCxnSpPr>
                <p:nvPr/>
              </p:nvCxnSpPr>
              <p:spPr bwMode="auto">
                <a:xfrm flipH="1" flipV="1">
                  <a:off x="9479715" y="5256424"/>
                  <a:ext cx="636834" cy="166933"/>
                </a:xfrm>
                <a:prstGeom prst="line">
                  <a:avLst/>
                </a:prstGeom>
                <a:grpFill/>
                <a:ln w="12700" cap="flat" cmpd="sng">
                  <a:solidFill>
                    <a:srgbClr val="3A3A3A"/>
                  </a:solidFill>
                  <a:bevel/>
                </a:ln>
              </p:spPr>
            </p:cxnSp>
            <p:cxnSp>
              <p:nvCxnSpPr>
                <p:cNvPr id="98" name="直接连接符 34"/>
                <p:cNvCxnSpPr>
                  <a:cxnSpLocks noChangeShapeType="1"/>
                  <a:stCxn id="106" idx="6"/>
                  <a:endCxn id="100" idx="2"/>
                </p:cNvCxnSpPr>
                <p:nvPr/>
              </p:nvCxnSpPr>
              <p:spPr bwMode="auto">
                <a:xfrm flipV="1">
                  <a:off x="7526509" y="5472525"/>
                  <a:ext cx="2511999" cy="162682"/>
                </a:xfrm>
                <a:prstGeom prst="line">
                  <a:avLst/>
                </a:prstGeom>
                <a:grpFill/>
                <a:ln w="12700" cap="flat" cmpd="sng">
                  <a:solidFill>
                    <a:srgbClr val="3A3A3A"/>
                  </a:solidFill>
                  <a:bevel/>
                </a:ln>
              </p:spPr>
            </p:cxnSp>
            <p:sp>
              <p:nvSpPr>
                <p:cNvPr id="99" name="直接连接符 43"/>
                <p:cNvSpPr>
                  <a:spLocks noChangeShapeType="1"/>
                </p:cNvSpPr>
                <p:nvPr/>
              </p:nvSpPr>
              <p:spPr bwMode="auto">
                <a:xfrm flipV="1">
                  <a:off x="8506282" y="5270066"/>
                  <a:ext cx="728632" cy="750905"/>
                </a:xfrm>
                <a:prstGeom prst="line">
                  <a:avLst/>
                </a:prstGeom>
                <a:grpFill/>
                <a:ln w="12700" cap="flat" cmpd="sng">
                  <a:solidFill>
                    <a:srgbClr val="3A3A3A"/>
                  </a:solidFill>
                  <a:bevel/>
                </a:ln>
              </p:spPr>
              <p:txBody>
                <a:bodyPr/>
                <a:lstStyle/>
                <a:p>
                  <a:endParaRPr lang="zh-CN" altLang="en-US"/>
                </a:p>
              </p:txBody>
            </p:sp>
          </p:grpSp>
          <p:grpSp>
            <p:nvGrpSpPr>
              <p:cNvPr id="114" name="组合 113"/>
              <p:cNvGrpSpPr/>
              <p:nvPr/>
            </p:nvGrpSpPr>
            <p:grpSpPr>
              <a:xfrm>
                <a:off x="2309515" y="3340173"/>
                <a:ext cx="717062" cy="1205710"/>
                <a:chOff x="4693779" y="3564074"/>
                <a:chExt cx="1162426" cy="1963768"/>
              </a:xfrm>
            </p:grpSpPr>
            <p:sp>
              <p:nvSpPr>
                <p:cNvPr id="115" name="直接连接符 84"/>
                <p:cNvSpPr>
                  <a:spLocks noChangeShapeType="1"/>
                </p:cNvSpPr>
                <p:nvPr/>
              </p:nvSpPr>
              <p:spPr bwMode="auto">
                <a:xfrm flipV="1">
                  <a:off x="5276037" y="4083684"/>
                  <a:ext cx="1" cy="1444158"/>
                </a:xfrm>
                <a:prstGeom prst="line">
                  <a:avLst/>
                </a:prstGeom>
                <a:ln>
                  <a:solidFill>
                    <a:srgbClr val="FFC000"/>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16" name="椭圆 90"/>
                <p:cNvSpPr>
                  <a:spLocks noChangeArrowheads="1"/>
                </p:cNvSpPr>
                <p:nvPr/>
              </p:nvSpPr>
              <p:spPr bwMode="auto">
                <a:xfrm>
                  <a:off x="4693779" y="3564074"/>
                  <a:ext cx="1162426" cy="1162082"/>
                </a:xfrm>
                <a:prstGeom prst="ellipse">
                  <a:avLst/>
                </a:prstGeom>
                <a:solidFill>
                  <a:srgbClr val="FFC000"/>
                </a:solidFill>
                <a:ln w="38100" cap="flat" cmpd="sng">
                  <a:noFill/>
                  <a:bevel/>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117" name="矩形 111"/>
              <p:cNvSpPr>
                <a:spLocks noChangeArrowheads="1"/>
              </p:cNvSpPr>
              <p:nvPr/>
            </p:nvSpPr>
            <p:spPr bwMode="auto">
              <a:xfrm>
                <a:off x="2420578" y="3594367"/>
                <a:ext cx="495297" cy="20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b="1" dirty="0">
                    <a:solidFill>
                      <a:schemeClr val="bg1"/>
                    </a:solidFill>
                    <a:latin typeface="黑体" panose="02010609060101010101" pitchFamily="49" charset="-122"/>
                    <a:ea typeface="黑体" panose="02010609060101010101" pitchFamily="49" charset="-122"/>
                    <a:sym typeface="Calibri" panose="020F0502020204030204" charset="0"/>
                  </a:rPr>
                  <a:t>委托书</a:t>
                </a:r>
                <a:endParaRPr lang="en-US" altLang="zh-CN" b="1" dirty="0">
                  <a:solidFill>
                    <a:schemeClr val="bg1"/>
                  </a:solidFill>
                  <a:latin typeface="黑体" panose="02010609060101010101" pitchFamily="49" charset="-122"/>
                  <a:ea typeface="黑体" panose="02010609060101010101" pitchFamily="49" charset="-122"/>
                  <a:sym typeface="Calibri" panose="020F0502020204030204" charset="0"/>
                </a:endParaRPr>
              </a:p>
            </p:txBody>
          </p:sp>
          <p:grpSp>
            <p:nvGrpSpPr>
              <p:cNvPr id="118" name="组合 117"/>
              <p:cNvGrpSpPr/>
              <p:nvPr/>
            </p:nvGrpSpPr>
            <p:grpSpPr>
              <a:xfrm>
                <a:off x="1442372" y="3103062"/>
                <a:ext cx="698003" cy="1515140"/>
                <a:chOff x="3288054" y="3177886"/>
                <a:chExt cx="1131530" cy="2467743"/>
              </a:xfrm>
              <a:solidFill>
                <a:srgbClr val="3A3A3A"/>
              </a:solidFill>
            </p:grpSpPr>
            <p:sp>
              <p:nvSpPr>
                <p:cNvPr id="119" name="直接连接符 12"/>
                <p:cNvSpPr>
                  <a:spLocks noChangeShapeType="1"/>
                </p:cNvSpPr>
                <p:nvPr/>
              </p:nvSpPr>
              <p:spPr bwMode="auto">
                <a:xfrm flipV="1">
                  <a:off x="3852195" y="4200238"/>
                  <a:ext cx="1" cy="1445391"/>
                </a:xfrm>
                <a:prstGeom prst="line">
                  <a:avLst/>
                </a:prstGeom>
                <a:grpFill/>
                <a:ln>
                  <a:solidFill>
                    <a:srgbClr val="3A3A3A"/>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0" name="椭圆 95"/>
                <p:cNvSpPr>
                  <a:spLocks noChangeArrowheads="1"/>
                </p:cNvSpPr>
                <p:nvPr/>
              </p:nvSpPr>
              <p:spPr bwMode="auto">
                <a:xfrm>
                  <a:off x="3288054" y="3177886"/>
                  <a:ext cx="1131530" cy="1130204"/>
                </a:xfrm>
                <a:prstGeom prst="ellipse">
                  <a:avLst/>
                </a:prstGeom>
                <a:grpFill/>
                <a:ln w="38100" cap="flat" cmpd="sng">
                  <a:solidFill>
                    <a:srgbClr val="3A3A3A"/>
                  </a:solidFill>
                  <a:bevel/>
                </a:ln>
                <a:effectLst>
                  <a:outerShdw blurRad="57785" dist="33020" dir="3180000" algn="ctr">
                    <a:srgbClr val="000000">
                      <a:alpha val="30000"/>
                    </a:srgbClr>
                  </a:outerShdw>
                </a:effectLst>
              </p:spPr>
              <p:txBody>
                <a:bodyPr anchor="ctr"/>
                <a:lstStyle/>
                <a:p>
                  <a:pPr algn="ctr"/>
                  <a:endParaRPr lang="zh-CN" altLang="zh-CN"/>
                </a:p>
              </p:txBody>
            </p:sp>
          </p:grpSp>
          <p:grpSp>
            <p:nvGrpSpPr>
              <p:cNvPr id="121" name="组合 120"/>
              <p:cNvGrpSpPr/>
              <p:nvPr/>
            </p:nvGrpSpPr>
            <p:grpSpPr>
              <a:xfrm>
                <a:off x="3528044" y="2996361"/>
                <a:ext cx="717062" cy="1595757"/>
                <a:chOff x="6669132" y="3004102"/>
                <a:chExt cx="1162426" cy="2599047"/>
              </a:xfrm>
            </p:grpSpPr>
            <p:sp>
              <p:nvSpPr>
                <p:cNvPr id="122" name="直接连接符 86"/>
                <p:cNvSpPr>
                  <a:spLocks noChangeShapeType="1"/>
                </p:cNvSpPr>
                <p:nvPr/>
              </p:nvSpPr>
              <p:spPr bwMode="auto">
                <a:xfrm flipV="1">
                  <a:off x="7255965" y="3457411"/>
                  <a:ext cx="1" cy="2145738"/>
                </a:xfrm>
                <a:prstGeom prst="line">
                  <a:avLst/>
                </a:prstGeom>
                <a:ln>
                  <a:solidFill>
                    <a:srgbClr val="FFC000"/>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3" name="椭圆 91"/>
                <p:cNvSpPr>
                  <a:spLocks noChangeArrowheads="1"/>
                </p:cNvSpPr>
                <p:nvPr/>
              </p:nvSpPr>
              <p:spPr bwMode="auto">
                <a:xfrm>
                  <a:off x="6669132" y="3004102"/>
                  <a:ext cx="1162426" cy="1162832"/>
                </a:xfrm>
                <a:prstGeom prst="ellipse">
                  <a:avLst/>
                </a:prstGeom>
                <a:solidFill>
                  <a:srgbClr val="FFC000"/>
                </a:solidFill>
                <a:ln w="38100" cap="flat" cmpd="sng">
                  <a:noFill/>
                  <a:bevel/>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124" name="矩形 113"/>
              <p:cNvSpPr>
                <a:spLocks noChangeArrowheads="1"/>
              </p:cNvSpPr>
              <p:nvPr/>
            </p:nvSpPr>
            <p:spPr bwMode="auto">
              <a:xfrm>
                <a:off x="3286449" y="3108971"/>
                <a:ext cx="1212249" cy="48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6300" tIns="28150" rIns="56300" bIns="28150">
                <a:spAutoFit/>
              </a:bodyPr>
              <a:lstStyle/>
              <a:p>
                <a:pPr algn="ct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就业证明</a:t>
                </a:r>
                <a:r>
                  <a:rPr lang="en-US" altLang="zh-CN" sz="1600" b="1" dirty="0">
                    <a:solidFill>
                      <a:schemeClr val="bg1"/>
                    </a:solidFill>
                    <a:latin typeface="黑体" panose="02010609060101010101" pitchFamily="49" charset="-122"/>
                    <a:ea typeface="黑体" panose="02010609060101010101" pitchFamily="49" charset="-122"/>
                    <a:sym typeface="Calibri" panose="020F0502020204030204" charset="0"/>
                  </a:rPr>
                  <a:t>/</a:t>
                </a:r>
              </a:p>
              <a:p>
                <a:pPr algn="ct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二次</a:t>
                </a:r>
                <a:r>
                  <a:rPr lang="zh-CN" altLang="en-US" sz="1600" b="1" dirty="0" smtClean="0">
                    <a:solidFill>
                      <a:schemeClr val="bg1"/>
                    </a:solidFill>
                    <a:latin typeface="黑体" panose="02010609060101010101" pitchFamily="49" charset="-122"/>
                    <a:ea typeface="黑体" panose="02010609060101010101" pitchFamily="49" charset="-122"/>
                    <a:sym typeface="Calibri" panose="020F0502020204030204" charset="0"/>
                  </a:rPr>
                  <a:t>分配</a:t>
                </a:r>
                <a:endParaRPr lang="en-US" altLang="zh-CN" sz="1600" b="1" dirty="0" smtClean="0">
                  <a:solidFill>
                    <a:schemeClr val="bg1"/>
                  </a:solidFill>
                  <a:latin typeface="黑体" panose="02010609060101010101" pitchFamily="49" charset="-122"/>
                  <a:ea typeface="黑体" panose="02010609060101010101" pitchFamily="49" charset="-122"/>
                  <a:sym typeface="Calibri" panose="020F0502020204030204" charset="0"/>
                </a:endParaRPr>
              </a:p>
              <a:p>
                <a:pPr algn="ctr"/>
                <a:r>
                  <a:rPr lang="zh-CN" altLang="en-US" sz="1600" b="1" dirty="0" smtClean="0">
                    <a:solidFill>
                      <a:schemeClr val="bg1"/>
                    </a:solidFill>
                    <a:latin typeface="黑体" panose="02010609060101010101" pitchFamily="49" charset="-122"/>
                    <a:ea typeface="黑体" panose="02010609060101010101" pitchFamily="49" charset="-122"/>
                    <a:sym typeface="Calibri" panose="020F0502020204030204" charset="0"/>
                  </a:rPr>
                  <a:t>就业</a:t>
                </a: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证明</a:t>
                </a:r>
              </a:p>
            </p:txBody>
          </p:sp>
          <p:grpSp>
            <p:nvGrpSpPr>
              <p:cNvPr id="125" name="组合 124"/>
              <p:cNvGrpSpPr/>
              <p:nvPr/>
            </p:nvGrpSpPr>
            <p:grpSpPr>
              <a:xfrm>
                <a:off x="5399313" y="2492501"/>
                <a:ext cx="717062" cy="2015444"/>
                <a:chOff x="9702639" y="2183452"/>
                <a:chExt cx="1162426" cy="3282600"/>
              </a:xfrm>
              <a:solidFill>
                <a:srgbClr val="3A3A3A"/>
              </a:solidFill>
            </p:grpSpPr>
            <p:sp>
              <p:nvSpPr>
                <p:cNvPr id="126" name="直接连接符 89"/>
                <p:cNvSpPr>
                  <a:spLocks noChangeShapeType="1"/>
                </p:cNvSpPr>
                <p:nvPr/>
              </p:nvSpPr>
              <p:spPr bwMode="auto">
                <a:xfrm flipV="1">
                  <a:off x="10305417" y="3145995"/>
                  <a:ext cx="1" cy="2320057"/>
                </a:xfrm>
                <a:prstGeom prst="line">
                  <a:avLst/>
                </a:prstGeom>
                <a:grpFill/>
                <a:ln>
                  <a:solidFill>
                    <a:srgbClr val="3A3A3A"/>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7" name="椭圆 94"/>
                <p:cNvSpPr>
                  <a:spLocks noChangeArrowheads="1"/>
                </p:cNvSpPr>
                <p:nvPr/>
              </p:nvSpPr>
              <p:spPr bwMode="auto">
                <a:xfrm>
                  <a:off x="9702639" y="2183452"/>
                  <a:ext cx="1162426" cy="1162409"/>
                </a:xfrm>
                <a:prstGeom prst="ellipse">
                  <a:avLst/>
                </a:prstGeom>
                <a:grpFill/>
                <a:ln w="38100" cap="flat" cmpd="sng">
                  <a:solidFill>
                    <a:srgbClr val="3A3A3A"/>
                  </a:solidFill>
                  <a:bevel/>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128" name="矩形 114"/>
              <p:cNvSpPr>
                <a:spLocks noChangeArrowheads="1"/>
              </p:cNvSpPr>
              <p:nvPr/>
            </p:nvSpPr>
            <p:spPr bwMode="auto">
              <a:xfrm>
                <a:off x="5452304" y="2738467"/>
                <a:ext cx="637112" cy="20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b="1" dirty="0" smtClean="0">
                    <a:solidFill>
                      <a:schemeClr val="bg1"/>
                    </a:solidFill>
                    <a:latin typeface="Calibri" panose="020F0502020204030204" charset="0"/>
                    <a:ea typeface="微软雅黑" panose="020B0503020204020204" pitchFamily="34" charset="-122"/>
                    <a:sym typeface="Calibri" panose="020F0502020204030204" charset="0"/>
                  </a:rPr>
                  <a:t>其他证明</a:t>
                </a:r>
                <a:endParaRPr lang="zh-CN" altLang="en-US" b="1" dirty="0">
                  <a:solidFill>
                    <a:schemeClr val="bg1"/>
                  </a:solidFill>
                  <a:latin typeface="Calibri" panose="020F0502020204030204" charset="0"/>
                  <a:ea typeface="微软雅黑" panose="020B0503020204020204" pitchFamily="34" charset="-122"/>
                  <a:sym typeface="Calibri" panose="020F0502020204030204" charset="0"/>
                </a:endParaRPr>
              </a:p>
            </p:txBody>
          </p:sp>
          <p:grpSp>
            <p:nvGrpSpPr>
              <p:cNvPr id="129" name="组合 128"/>
              <p:cNvGrpSpPr/>
              <p:nvPr/>
            </p:nvGrpSpPr>
            <p:grpSpPr>
              <a:xfrm>
                <a:off x="4151006" y="1975599"/>
                <a:ext cx="830220" cy="2929507"/>
                <a:chOff x="7679013" y="1341562"/>
                <a:chExt cx="1345866" cy="4771355"/>
              </a:xfrm>
              <a:solidFill>
                <a:srgbClr val="3A3A3A"/>
              </a:solidFill>
            </p:grpSpPr>
            <p:sp>
              <p:nvSpPr>
                <p:cNvPr id="130" name="直接连接符 87"/>
                <p:cNvSpPr>
                  <a:spLocks noChangeShapeType="1"/>
                </p:cNvSpPr>
                <p:nvPr/>
              </p:nvSpPr>
              <p:spPr bwMode="auto">
                <a:xfrm flipV="1">
                  <a:off x="8361211" y="2567202"/>
                  <a:ext cx="1" cy="3545715"/>
                </a:xfrm>
                <a:prstGeom prst="line">
                  <a:avLst/>
                </a:prstGeom>
                <a:grpFill/>
                <a:ln>
                  <a:solidFill>
                    <a:srgbClr val="3A3A3A"/>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31" name="椭圆 13"/>
                <p:cNvSpPr>
                  <a:spLocks noChangeArrowheads="1"/>
                </p:cNvSpPr>
                <p:nvPr/>
              </p:nvSpPr>
              <p:spPr bwMode="auto">
                <a:xfrm>
                  <a:off x="7679013" y="1341562"/>
                  <a:ext cx="1345866" cy="1346173"/>
                </a:xfrm>
                <a:prstGeom prst="ellipse">
                  <a:avLst/>
                </a:prstGeom>
                <a:grpFill/>
                <a:ln w="38100" cap="flat" cmpd="sng">
                  <a:solidFill>
                    <a:srgbClr val="3A3A3A"/>
                  </a:solidFill>
                  <a:bevel/>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grpSp>
            <p:nvGrpSpPr>
              <p:cNvPr id="132" name="组合 131"/>
              <p:cNvGrpSpPr/>
              <p:nvPr/>
            </p:nvGrpSpPr>
            <p:grpSpPr>
              <a:xfrm>
                <a:off x="2875303" y="2484203"/>
                <a:ext cx="717062" cy="2262039"/>
                <a:chOff x="5610976" y="2169935"/>
                <a:chExt cx="1162426" cy="3684235"/>
              </a:xfrm>
              <a:solidFill>
                <a:srgbClr val="3A3A3A"/>
              </a:solidFill>
            </p:grpSpPr>
            <p:sp>
              <p:nvSpPr>
                <p:cNvPr id="133" name="直接连接符 85"/>
                <p:cNvSpPr>
                  <a:spLocks noChangeShapeType="1"/>
                </p:cNvSpPr>
                <p:nvPr/>
              </p:nvSpPr>
              <p:spPr bwMode="auto">
                <a:xfrm flipV="1">
                  <a:off x="6178962" y="2352496"/>
                  <a:ext cx="1" cy="3501674"/>
                </a:xfrm>
                <a:prstGeom prst="line">
                  <a:avLst/>
                </a:prstGeom>
                <a:grpFill/>
                <a:ln>
                  <a:solidFill>
                    <a:srgbClr val="3A3A3A"/>
                  </a:solidFill>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34" name="椭圆 93"/>
                <p:cNvSpPr>
                  <a:spLocks noChangeArrowheads="1"/>
                </p:cNvSpPr>
                <p:nvPr/>
              </p:nvSpPr>
              <p:spPr bwMode="auto">
                <a:xfrm>
                  <a:off x="5610976" y="2169935"/>
                  <a:ext cx="1162426" cy="1162310"/>
                </a:xfrm>
                <a:prstGeom prst="ellipse">
                  <a:avLst/>
                </a:prstGeom>
                <a:grpFill/>
                <a:ln w="38100" cap="flat" cmpd="sng">
                  <a:solidFill>
                    <a:srgbClr val="3A3A3A"/>
                  </a:solidFill>
                  <a:bevel/>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135" name="矩形 119"/>
              <p:cNvSpPr>
                <a:spLocks noChangeArrowheads="1"/>
              </p:cNvSpPr>
              <p:nvPr/>
            </p:nvSpPr>
            <p:spPr bwMode="auto">
              <a:xfrm>
                <a:off x="2833678" y="2672287"/>
                <a:ext cx="783850" cy="337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6300" tIns="28150" rIns="56300" bIns="28150">
                <a:spAutoFit/>
              </a:bodyPr>
              <a:lstStyle/>
              <a:p>
                <a:pPr algn="ct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劳动合同</a:t>
                </a:r>
                <a:r>
                  <a:rPr lang="en-US" altLang="zh-CN" sz="1600" b="1" dirty="0">
                    <a:solidFill>
                      <a:schemeClr val="bg1"/>
                    </a:solidFill>
                    <a:latin typeface="黑体" panose="02010609060101010101" pitchFamily="49" charset="-122"/>
                    <a:ea typeface="黑体" panose="02010609060101010101" pitchFamily="49" charset="-122"/>
                    <a:sym typeface="Calibri" panose="020F0502020204030204" charset="0"/>
                  </a:rPr>
                  <a:t>/</a:t>
                </a:r>
              </a:p>
              <a:p>
                <a:pPr algn="ct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就业协议书</a:t>
                </a:r>
              </a:p>
            </p:txBody>
          </p:sp>
          <p:grpSp>
            <p:nvGrpSpPr>
              <p:cNvPr id="136" name="组合 135"/>
              <p:cNvGrpSpPr/>
              <p:nvPr/>
            </p:nvGrpSpPr>
            <p:grpSpPr>
              <a:xfrm>
                <a:off x="4745382" y="3130330"/>
                <a:ext cx="784956" cy="1214010"/>
                <a:chOff x="8642553" y="3222299"/>
                <a:chExt cx="1272489" cy="1977284"/>
              </a:xfrm>
            </p:grpSpPr>
            <p:sp>
              <p:nvSpPr>
                <p:cNvPr id="137" name="直接连接符 88"/>
                <p:cNvSpPr>
                  <a:spLocks noChangeShapeType="1"/>
                </p:cNvSpPr>
                <p:nvPr/>
              </p:nvSpPr>
              <p:spPr bwMode="auto">
                <a:xfrm flipV="1">
                  <a:off x="9285939" y="4017097"/>
                  <a:ext cx="1" cy="1182486"/>
                </a:xfrm>
                <a:prstGeom prst="line">
                  <a:avLst/>
                </a:prstGeom>
                <a:ln>
                  <a:solidFill>
                    <a:srgbClr val="FFC000"/>
                  </a:solidFill>
                </a:ln>
              </p:spPr>
              <p:style>
                <a:lnRef idx="2">
                  <a:schemeClr val="dk1"/>
                </a:lnRef>
                <a:fillRef idx="0">
                  <a:schemeClr val="dk1"/>
                </a:fillRef>
                <a:effectRef idx="1">
                  <a:schemeClr val="dk1"/>
                </a:effectRef>
                <a:fontRef idx="minor">
                  <a:schemeClr val="tx1"/>
                </a:fontRef>
              </p:style>
              <p:txBody>
                <a:bodyPr/>
                <a:lstStyle/>
                <a:p>
                  <a:endParaRPr lang="zh-CN" altLang="en-US">
                    <a:solidFill>
                      <a:schemeClr val="bg1"/>
                    </a:solidFill>
                  </a:endParaRPr>
                </a:p>
              </p:txBody>
            </p:sp>
            <p:sp>
              <p:nvSpPr>
                <p:cNvPr id="138" name="椭圆 92"/>
                <p:cNvSpPr>
                  <a:spLocks noChangeArrowheads="1"/>
                </p:cNvSpPr>
                <p:nvPr/>
              </p:nvSpPr>
              <p:spPr bwMode="auto">
                <a:xfrm>
                  <a:off x="8642553" y="3222299"/>
                  <a:ext cx="1272489" cy="1271587"/>
                </a:xfrm>
                <a:prstGeom prst="ellipse">
                  <a:avLst/>
                </a:prstGeom>
                <a:solidFill>
                  <a:srgbClr val="FFC000"/>
                </a:solidFill>
                <a:ln w="38100" cap="flat" cmpd="sng">
                  <a:noFill/>
                  <a:bevel/>
                </a:ln>
                <a:effectLst>
                  <a:outerShdw blurRad="57785" dist="33020" dir="3180000" algn="ctr">
                    <a:srgbClr val="000000">
                      <a:alpha val="30000"/>
                    </a:srgbClr>
                  </a:outerShdw>
                </a:effectLst>
              </p:spPr>
              <p:txBody>
                <a:bodyPr anchor="ctr"/>
                <a:lstStyle/>
                <a:p>
                  <a:pPr algn="ctr"/>
                  <a:endParaRPr lang="zh-CN" altLang="zh-CN">
                    <a:solidFill>
                      <a:schemeClr val="bg1"/>
                    </a:solidFill>
                  </a:endParaRPr>
                </a:p>
              </p:txBody>
            </p:sp>
          </p:grpSp>
          <p:sp>
            <p:nvSpPr>
              <p:cNvPr id="139" name="矩形 120"/>
              <p:cNvSpPr>
                <a:spLocks noChangeArrowheads="1"/>
              </p:cNvSpPr>
              <p:nvPr/>
            </p:nvSpPr>
            <p:spPr bwMode="auto">
              <a:xfrm>
                <a:off x="4727826" y="3330518"/>
                <a:ext cx="832107" cy="337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600" b="1" dirty="0">
                    <a:solidFill>
                      <a:schemeClr val="bg1"/>
                    </a:solidFill>
                    <a:latin typeface="黑体" panose="02010609060101010101" pitchFamily="49" charset="-122"/>
                    <a:ea typeface="黑体" panose="02010609060101010101" pitchFamily="49" charset="-122"/>
                    <a:sym typeface="Calibri" panose="020F0502020204030204" charset="0"/>
                  </a:rPr>
                  <a:t>存款</a:t>
                </a:r>
                <a:r>
                  <a:rPr lang="zh-CN" altLang="en-US" sz="1600" b="1" dirty="0" smtClean="0">
                    <a:solidFill>
                      <a:schemeClr val="bg1"/>
                    </a:solidFill>
                    <a:latin typeface="黑体" panose="02010609060101010101" pitchFamily="49" charset="-122"/>
                    <a:ea typeface="黑体" panose="02010609060101010101" pitchFamily="49" charset="-122"/>
                    <a:sym typeface="Calibri" panose="020F0502020204030204" charset="0"/>
                  </a:rPr>
                  <a:t>凭单、</a:t>
                </a:r>
                <a:endParaRPr lang="en-US" altLang="zh-CN" sz="1600" b="1" dirty="0" smtClean="0">
                  <a:solidFill>
                    <a:schemeClr val="bg1"/>
                  </a:solidFill>
                  <a:latin typeface="黑体" panose="02010609060101010101" pitchFamily="49" charset="-122"/>
                  <a:ea typeface="黑体" panose="02010609060101010101" pitchFamily="49" charset="-122"/>
                  <a:sym typeface="Calibri" panose="020F0502020204030204" charset="0"/>
                </a:endParaRPr>
              </a:p>
              <a:p>
                <a:pPr algn="ctr"/>
                <a:r>
                  <a:rPr lang="zh-CN" altLang="en-US" sz="1600" b="1" dirty="0" smtClean="0">
                    <a:solidFill>
                      <a:schemeClr val="bg1"/>
                    </a:solidFill>
                    <a:latin typeface="黑体" panose="02010609060101010101" pitchFamily="49" charset="-122"/>
                    <a:ea typeface="黑体" panose="02010609060101010101" pitchFamily="49" charset="-122"/>
                    <a:sym typeface="Calibri" panose="020F0502020204030204" charset="0"/>
                  </a:rPr>
                  <a:t>银行卡复印件</a:t>
                </a:r>
                <a:endParaRPr lang="en-US" altLang="zh-CN" sz="1600" b="1" dirty="0" smtClean="0">
                  <a:solidFill>
                    <a:schemeClr val="bg1"/>
                  </a:solidFill>
                  <a:latin typeface="黑体" panose="02010609060101010101" pitchFamily="49" charset="-122"/>
                  <a:ea typeface="黑体" panose="02010609060101010101" pitchFamily="49" charset="-122"/>
                  <a:sym typeface="Calibri" panose="020F0502020204030204" charset="0"/>
                </a:endParaRPr>
              </a:p>
            </p:txBody>
          </p:sp>
          <p:sp>
            <p:nvSpPr>
              <p:cNvPr id="140" name="矩形 112"/>
              <p:cNvSpPr>
                <a:spLocks noChangeArrowheads="1"/>
              </p:cNvSpPr>
              <p:nvPr/>
            </p:nvSpPr>
            <p:spPr bwMode="auto">
              <a:xfrm>
                <a:off x="1375245" y="3262381"/>
                <a:ext cx="830216" cy="37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6300" tIns="28150" rIns="56300" bIns="28150">
                <a:spAutoFit/>
              </a:bodyPr>
              <a:lstStyle/>
              <a:p>
                <a:pPr algn="ctr"/>
                <a:r>
                  <a:rPr lang="zh-CN" altLang="zh-CN" b="1" dirty="0" smtClean="0">
                    <a:solidFill>
                      <a:schemeClr val="bg1"/>
                    </a:solidFill>
                    <a:latin typeface="黑体" panose="02010609060101010101" pitchFamily="49" charset="-122"/>
                    <a:ea typeface="黑体" panose="02010609060101010101" pitchFamily="49" charset="-122"/>
                  </a:rPr>
                  <a:t>补偿代偿</a:t>
                </a:r>
                <a:endParaRPr lang="en-US" altLang="zh-CN" b="1" dirty="0" smtClean="0">
                  <a:solidFill>
                    <a:schemeClr val="bg1"/>
                  </a:solidFill>
                  <a:latin typeface="黑体" panose="02010609060101010101" pitchFamily="49" charset="-122"/>
                  <a:ea typeface="黑体" panose="02010609060101010101" pitchFamily="49" charset="-122"/>
                </a:endParaRPr>
              </a:p>
              <a:p>
                <a:pPr algn="ctr"/>
                <a:r>
                  <a:rPr lang="zh-CN" altLang="zh-CN" b="1" dirty="0" smtClean="0">
                    <a:solidFill>
                      <a:schemeClr val="bg1"/>
                    </a:solidFill>
                    <a:latin typeface="黑体" panose="02010609060101010101" pitchFamily="49" charset="-122"/>
                    <a:ea typeface="黑体" panose="02010609060101010101" pitchFamily="49" charset="-122"/>
                  </a:rPr>
                  <a:t>申请表</a:t>
                </a:r>
                <a:endParaRPr lang="zh-CN" altLang="en-US" b="1" dirty="0">
                  <a:solidFill>
                    <a:schemeClr val="bg1"/>
                  </a:solidFill>
                  <a:latin typeface="黑体" panose="02010609060101010101" pitchFamily="49" charset="-122"/>
                  <a:ea typeface="黑体" panose="02010609060101010101" pitchFamily="49" charset="-122"/>
                  <a:sym typeface="Calibri" panose="020F0502020204030204" charset="0"/>
                </a:endParaRPr>
              </a:p>
            </p:txBody>
          </p:sp>
        </p:grpSp>
        <p:sp>
          <p:nvSpPr>
            <p:cNvPr id="141" name="矩形 111"/>
            <p:cNvSpPr>
              <a:spLocks noChangeArrowheads="1"/>
            </p:cNvSpPr>
            <p:nvPr/>
          </p:nvSpPr>
          <p:spPr bwMode="auto">
            <a:xfrm>
              <a:off x="5371695" y="1395942"/>
              <a:ext cx="811006" cy="61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b="1" dirty="0" smtClean="0">
                  <a:solidFill>
                    <a:schemeClr val="bg1"/>
                  </a:solidFill>
                  <a:latin typeface="黑体" panose="02010609060101010101" pitchFamily="49" charset="-122"/>
                  <a:ea typeface="黑体" panose="02010609060101010101" pitchFamily="49" charset="-122"/>
                  <a:sym typeface="Calibri" panose="020F0502020204030204" charset="0"/>
                </a:rPr>
                <a:t>身份证</a:t>
              </a:r>
              <a:endParaRPr lang="en-US" altLang="zh-CN" b="1" dirty="0" smtClean="0">
                <a:solidFill>
                  <a:schemeClr val="bg1"/>
                </a:solidFill>
                <a:latin typeface="黑体" panose="02010609060101010101" pitchFamily="49" charset="-122"/>
                <a:ea typeface="黑体" panose="02010609060101010101" pitchFamily="49" charset="-122"/>
                <a:sym typeface="Calibri" panose="020F0502020204030204" charset="0"/>
              </a:endParaRPr>
            </a:p>
            <a:p>
              <a:pPr algn="ctr"/>
              <a:r>
                <a:rPr lang="zh-CN" altLang="en-US" b="1" dirty="0" smtClean="0">
                  <a:solidFill>
                    <a:schemeClr val="bg1"/>
                  </a:solidFill>
                  <a:latin typeface="黑体" panose="02010609060101010101" pitchFamily="49" charset="-122"/>
                  <a:ea typeface="黑体" panose="02010609060101010101" pitchFamily="49" charset="-122"/>
                  <a:sym typeface="Calibri" panose="020F0502020204030204" charset="0"/>
                </a:rPr>
                <a:t>复印件</a:t>
              </a:r>
              <a:endParaRPr lang="en-US" altLang="zh-CN" b="1" dirty="0">
                <a:solidFill>
                  <a:schemeClr val="bg1"/>
                </a:solidFill>
                <a:latin typeface="黑体" panose="02010609060101010101" pitchFamily="49" charset="-122"/>
                <a:ea typeface="黑体" panose="02010609060101010101" pitchFamily="49" charset="-122"/>
                <a:sym typeface="Calibri" panose="020F0502020204030204" charset="0"/>
              </a:endParaRPr>
            </a:p>
          </p:txBody>
        </p:sp>
      </p:grpSp>
      <p:sp>
        <p:nvSpPr>
          <p:cNvPr id="142"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3"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申请</a:t>
            </a:r>
            <a:r>
              <a:rPr lang="zh-CN" altLang="en-US" sz="2800" b="1" dirty="0">
                <a:solidFill>
                  <a:srgbClr val="FFC000"/>
                </a:solidFill>
                <a:latin typeface="黑体" panose="02010609060101010101" pitchFamily="49" charset="-122"/>
                <a:ea typeface="黑体" panose="02010609060101010101" pitchFamily="49" charset="-122"/>
              </a:rPr>
              <a:t>流程</a:t>
            </a:r>
          </a:p>
        </p:txBody>
      </p:sp>
      <p:sp>
        <p:nvSpPr>
          <p:cNvPr id="144" name="矩形 143"/>
          <p:cNvSpPr/>
          <p:nvPr/>
        </p:nvSpPr>
        <p:spPr>
          <a:xfrm>
            <a:off x="-11876" y="6704741"/>
            <a:ext cx="12203876" cy="19162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矩形 144"/>
          <p:cNvSpPr/>
          <p:nvPr/>
        </p:nvSpPr>
        <p:spPr>
          <a:xfrm>
            <a:off x="-11876" y="6348502"/>
            <a:ext cx="12203876" cy="3562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73260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5917782" y="4785541"/>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p:cNvSpPr/>
          <p:nvPr/>
        </p:nvSpPr>
        <p:spPr>
          <a:xfrm>
            <a:off x="5917782" y="2970956"/>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p:cNvSpPr/>
          <p:nvPr/>
        </p:nvSpPr>
        <p:spPr>
          <a:xfrm>
            <a:off x="5917781" y="1052189"/>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943897" y="1533832"/>
            <a:ext cx="3362632" cy="3805084"/>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1034600" y="4182202"/>
            <a:ext cx="3181226" cy="1200329"/>
          </a:xfrm>
          <a:prstGeom prst="rect">
            <a:avLst/>
          </a:prstGeom>
          <a:noFill/>
        </p:spPr>
        <p:txBody>
          <a:bodyPr wrap="square" rtlCol="0">
            <a:spAutoFit/>
          </a:bodyPr>
          <a:lstStyle/>
          <a:p>
            <a:pPr algn="r"/>
            <a:r>
              <a:rPr lang="en-US" altLang="zh-CN" sz="3600" dirty="0">
                <a:solidFill>
                  <a:srgbClr val="3A3A3A"/>
                </a:solidFill>
                <a:latin typeface="Calibri Light" panose="020F0302020204030204" pitchFamily="34" charset="0"/>
              </a:rPr>
              <a:t>Frequently asked questions</a:t>
            </a:r>
            <a:endParaRPr lang="en-US" altLang="zh-CN" sz="3600" dirty="0" smtClean="0">
              <a:solidFill>
                <a:srgbClr val="3A3A3A"/>
              </a:solidFill>
              <a:latin typeface="Calibri Light" panose="020F0302020204030204" pitchFamily="34" charset="0"/>
            </a:endParaRPr>
          </a:p>
        </p:txBody>
      </p:sp>
      <p:sp>
        <p:nvSpPr>
          <p:cNvPr id="21" name="文本框 20"/>
          <p:cNvSpPr txBox="1"/>
          <p:nvPr/>
        </p:nvSpPr>
        <p:spPr>
          <a:xfrm>
            <a:off x="2118210" y="1724027"/>
            <a:ext cx="2031325" cy="2308324"/>
          </a:xfrm>
          <a:prstGeom prst="rect">
            <a:avLst/>
          </a:prstGeom>
          <a:noFill/>
        </p:spPr>
        <p:txBody>
          <a:bodyPr wrap="none" rtlCol="0">
            <a:spAutoFit/>
          </a:bodyPr>
          <a:lstStyle/>
          <a:p>
            <a:r>
              <a:rPr lang="zh-CN" altLang="en-US" sz="7200" dirty="0">
                <a:latin typeface="黑体" panose="02010609060101010101" pitchFamily="49" charset="-122"/>
                <a:ea typeface="黑体" panose="02010609060101010101" pitchFamily="49" charset="-122"/>
              </a:rPr>
              <a:t>常见</a:t>
            </a:r>
            <a:endParaRPr lang="zh-CN" altLang="en-US" sz="7200" dirty="0" smtClean="0">
              <a:latin typeface="黑体" panose="02010609060101010101" pitchFamily="49" charset="-122"/>
              <a:ea typeface="黑体" panose="02010609060101010101" pitchFamily="49" charset="-122"/>
            </a:endParaRPr>
          </a:p>
          <a:p>
            <a:r>
              <a:rPr lang="zh-CN" altLang="en-US" sz="7200" dirty="0">
                <a:latin typeface="黑体" panose="02010609060101010101" pitchFamily="49" charset="-122"/>
                <a:ea typeface="黑体" panose="02010609060101010101" pitchFamily="49" charset="-122"/>
              </a:rPr>
              <a:t>问题</a:t>
            </a:r>
          </a:p>
        </p:txBody>
      </p:sp>
      <p:grpSp>
        <p:nvGrpSpPr>
          <p:cNvPr id="27" name="组合 31"/>
          <p:cNvGrpSpPr/>
          <p:nvPr/>
        </p:nvGrpSpPr>
        <p:grpSpPr bwMode="auto">
          <a:xfrm rot="16200000">
            <a:off x="4809631" y="4938580"/>
            <a:ext cx="511175" cy="727075"/>
            <a:chOff x="5320607" y="1126372"/>
            <a:chExt cx="763620" cy="1082480"/>
          </a:xfrm>
        </p:grpSpPr>
        <p:sp>
          <p:nvSpPr>
            <p:cNvPr id="28"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9" name="椭圆 28"/>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387710" y="5186397"/>
            <a:ext cx="415348" cy="231273"/>
            <a:chOff x="4515977" y="5055817"/>
            <a:chExt cx="415348" cy="231273"/>
          </a:xfrm>
          <a:solidFill>
            <a:srgbClr val="FFC000"/>
          </a:solidFill>
        </p:grpSpPr>
        <p:sp>
          <p:nvSpPr>
            <p:cNvPr id="31" name="等腰三角形 30"/>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等腰三角形 31"/>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4" name="组合 31"/>
          <p:cNvGrpSpPr/>
          <p:nvPr/>
        </p:nvGrpSpPr>
        <p:grpSpPr bwMode="auto">
          <a:xfrm rot="16200000">
            <a:off x="4731845" y="1205229"/>
            <a:ext cx="511175" cy="727075"/>
            <a:chOff x="5320607" y="1126372"/>
            <a:chExt cx="763620" cy="1082480"/>
          </a:xfrm>
        </p:grpSpPr>
        <p:sp>
          <p:nvSpPr>
            <p:cNvPr id="35"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6" name="椭圆 35"/>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288334" y="1453681"/>
            <a:ext cx="415348" cy="231273"/>
            <a:chOff x="4515977" y="5055817"/>
            <a:chExt cx="415348" cy="231273"/>
          </a:xfrm>
          <a:solidFill>
            <a:srgbClr val="FFC000"/>
          </a:solidFill>
        </p:grpSpPr>
        <p:sp>
          <p:nvSpPr>
            <p:cNvPr id="38" name="等腰三角形 37"/>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等腰三角形 38"/>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42" name="组合 31"/>
          <p:cNvGrpSpPr/>
          <p:nvPr/>
        </p:nvGrpSpPr>
        <p:grpSpPr bwMode="auto">
          <a:xfrm rot="16200000">
            <a:off x="4731845" y="3149615"/>
            <a:ext cx="511175" cy="727075"/>
            <a:chOff x="5320607" y="1126372"/>
            <a:chExt cx="763620" cy="1082480"/>
          </a:xfrm>
        </p:grpSpPr>
        <p:sp>
          <p:nvSpPr>
            <p:cNvPr id="43"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309924" y="3397432"/>
            <a:ext cx="415348" cy="231273"/>
            <a:chOff x="4515977" y="5055817"/>
            <a:chExt cx="415348" cy="231273"/>
          </a:xfrm>
          <a:solidFill>
            <a:srgbClr val="FFC000"/>
          </a:solidFill>
        </p:grpSpPr>
        <p:sp>
          <p:nvSpPr>
            <p:cNvPr id="46" name="等腰三角形 45"/>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等腰三角形 46"/>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 name="图片 1"/>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43897" y="5656061"/>
            <a:ext cx="3362632" cy="1241587"/>
          </a:xfrm>
          <a:prstGeom prst="rect">
            <a:avLst/>
          </a:prstGeom>
        </p:spPr>
      </p:pic>
      <p:pic>
        <p:nvPicPr>
          <p:cNvPr id="3" name="图片 2"/>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5805" t="4848" r="7608" b="5694"/>
          <a:stretch/>
        </p:blipFill>
        <p:spPr>
          <a:xfrm>
            <a:off x="904014" y="-11876"/>
            <a:ext cx="3442397" cy="1313180"/>
          </a:xfrm>
          <a:prstGeom prst="rect">
            <a:avLst/>
          </a:prstGeom>
        </p:spPr>
      </p:pic>
      <p:sp>
        <p:nvSpPr>
          <p:cNvPr id="33" name="文本框 9"/>
          <p:cNvSpPr txBox="1"/>
          <p:nvPr/>
        </p:nvSpPr>
        <p:spPr>
          <a:xfrm>
            <a:off x="1372493" y="1824846"/>
            <a:ext cx="745717" cy="1015663"/>
          </a:xfrm>
          <a:prstGeom prst="rect">
            <a:avLst/>
          </a:prstGeom>
          <a:noFill/>
        </p:spPr>
        <p:txBody>
          <a:bodyPr wrap="none" rtlCol="0">
            <a:spAutoFit/>
          </a:bodyPr>
          <a:lstStyle/>
          <a:p>
            <a:r>
              <a:rPr lang="en-US" altLang="zh-CN" sz="6000" dirty="0" smtClean="0">
                <a:latin typeface="Yu Gothic UI Light" panose="020B0300000000000000" pitchFamily="34" charset="-128"/>
                <a:ea typeface="Yu Gothic UI Light" panose="020B0300000000000000" pitchFamily="34" charset="-128"/>
              </a:rPr>
              <a:t>03</a:t>
            </a:r>
            <a:endParaRPr lang="zh-CN" altLang="en-US" sz="6000" dirty="0">
              <a:latin typeface="Yu Gothic UI Light" panose="020B0300000000000000" pitchFamily="34" charset="-128"/>
              <a:ea typeface="Yu Gothic UI Light" panose="020B0300000000000000" pitchFamily="34" charset="-128"/>
            </a:endParaRPr>
          </a:p>
        </p:txBody>
      </p:sp>
      <p:sp>
        <p:nvSpPr>
          <p:cNvPr id="40" name="矩形 12"/>
          <p:cNvSpPr>
            <a:spLocks noChangeArrowheads="1"/>
          </p:cNvSpPr>
          <p:nvPr/>
        </p:nvSpPr>
        <p:spPr bwMode="auto">
          <a:xfrm>
            <a:off x="5917782" y="1385172"/>
            <a:ext cx="6083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dirty="0" smtClean="0">
                <a:latin typeface="微软雅黑" panose="020B0503020204020204" pitchFamily="34" charset="-122"/>
                <a:ea typeface="微软雅黑" panose="020B0503020204020204" pitchFamily="34" charset="-122"/>
              </a:rPr>
              <a:t>贷款学生应该申请学费补偿还是贷款代偿？</a:t>
            </a:r>
            <a:endParaRPr lang="zh-CN" altLang="en-US" dirty="0">
              <a:latin typeface="微软雅黑" panose="020B0503020204020204" pitchFamily="34" charset="-122"/>
              <a:ea typeface="微软雅黑" panose="020B0503020204020204" pitchFamily="34" charset="-122"/>
            </a:endParaRPr>
          </a:p>
        </p:txBody>
      </p:sp>
      <p:sp>
        <p:nvSpPr>
          <p:cNvPr id="48" name="矩形 13"/>
          <p:cNvSpPr>
            <a:spLocks noChangeArrowheads="1"/>
          </p:cNvSpPr>
          <p:nvPr/>
        </p:nvSpPr>
        <p:spPr bwMode="auto">
          <a:xfrm>
            <a:off x="5917784" y="5110009"/>
            <a:ext cx="60837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smtClean="0">
                <a:latin typeface="微软雅黑" panose="020B0503020204020204" pitchFamily="34" charset="-122"/>
                <a:ea typeface="微软雅黑" panose="020B0503020204020204" pitchFamily="34" charset="-122"/>
              </a:rPr>
              <a:t>工作岗位或工作地点发生变动时，该怎么办？</a:t>
            </a:r>
            <a:endParaRPr lang="zh-CN" altLang="zh-CN" dirty="0">
              <a:latin typeface="微软雅黑" panose="020B0503020204020204" pitchFamily="34" charset="-122"/>
              <a:ea typeface="微软雅黑" panose="020B0503020204020204" pitchFamily="34" charset="-122"/>
            </a:endParaRPr>
          </a:p>
        </p:txBody>
      </p:sp>
      <p:sp>
        <p:nvSpPr>
          <p:cNvPr id="49" name="矩形 13"/>
          <p:cNvSpPr>
            <a:spLocks noChangeArrowheads="1"/>
          </p:cNvSpPr>
          <p:nvPr/>
        </p:nvSpPr>
        <p:spPr bwMode="auto">
          <a:xfrm>
            <a:off x="5917782" y="3302866"/>
            <a:ext cx="6083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smtClean="0">
                <a:latin typeface="微软雅黑" panose="020B0503020204020204" pitchFamily="34" charset="-122"/>
                <a:ea typeface="微软雅黑" panose="020B0503020204020204" pitchFamily="34" charset="-122"/>
              </a:rPr>
              <a:t>第一年得到批复后，以后还需要做什么？</a:t>
            </a:r>
            <a:endParaRPr lang="zh-CN"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691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2" presetClass="entr" presetSubtype="8"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fill="hold"/>
                                        <p:tgtEl>
                                          <p:spTgt spid="66"/>
                                        </p:tgtEl>
                                        <p:attrNameLst>
                                          <p:attrName>ppt_x</p:attrName>
                                        </p:attrNameLst>
                                      </p:cBhvr>
                                      <p:tavLst>
                                        <p:tav tm="0">
                                          <p:val>
                                            <p:strVal val="0-#ppt_w/2"/>
                                          </p:val>
                                        </p:tav>
                                        <p:tav tm="100000">
                                          <p:val>
                                            <p:strVal val="#ppt_x"/>
                                          </p:val>
                                        </p:tav>
                                      </p:tavLst>
                                    </p:anim>
                                    <p:anim calcmode="lin" valueType="num">
                                      <p:cBhvr additive="base">
                                        <p:cTn id="17" dur="500" fill="hold"/>
                                        <p:tgtEl>
                                          <p:spTgt spid="6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0-#ppt_w/2"/>
                                          </p:val>
                                        </p:tav>
                                        <p:tav tm="100000">
                                          <p:val>
                                            <p:strVal val="#ppt_x"/>
                                          </p:val>
                                        </p:tav>
                                      </p:tavLst>
                                    </p:anim>
                                    <p:anim calcmode="lin" valueType="num">
                                      <p:cBhvr additive="base">
                                        <p:cTn id="21" dur="500" fill="hold"/>
                                        <p:tgtEl>
                                          <p:spTgt spid="40"/>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53" presetClass="entr" presetSubtype="1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par>
                                <p:cTn id="28" presetID="2" presetClass="entr" presetSubtype="8"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0-#ppt_w/2"/>
                                          </p:val>
                                        </p:tav>
                                        <p:tav tm="100000">
                                          <p:val>
                                            <p:strVal val="#ppt_x"/>
                                          </p:val>
                                        </p:tav>
                                      </p:tavLst>
                                    </p:anim>
                                    <p:anim calcmode="lin" valueType="num">
                                      <p:cBhvr additive="base">
                                        <p:cTn id="31" dur="5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0-#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0-#ppt_w/2"/>
                                          </p:val>
                                        </p:tav>
                                        <p:tav tm="100000">
                                          <p:val>
                                            <p:strVal val="#ppt_x"/>
                                          </p:val>
                                        </p:tav>
                                      </p:tavLst>
                                    </p:anim>
                                    <p:anim calcmode="lin" valueType="num">
                                      <p:cBhvr additive="base">
                                        <p:cTn id="39" dur="500" fill="hold"/>
                                        <p:tgtEl>
                                          <p:spTgt spid="49"/>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par>
                                <p:cTn id="46" presetID="2" presetClass="entr" presetSubtype="8"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fill="hold"/>
                                        <p:tgtEl>
                                          <p:spTgt spid="68"/>
                                        </p:tgtEl>
                                        <p:attrNameLst>
                                          <p:attrName>ppt_x</p:attrName>
                                        </p:attrNameLst>
                                      </p:cBhvr>
                                      <p:tavLst>
                                        <p:tav tm="0">
                                          <p:val>
                                            <p:strVal val="0-#ppt_w/2"/>
                                          </p:val>
                                        </p:tav>
                                        <p:tav tm="100000">
                                          <p:val>
                                            <p:strVal val="#ppt_x"/>
                                          </p:val>
                                        </p:tav>
                                      </p:tavLst>
                                    </p:anim>
                                    <p:anim calcmode="lin" valueType="num">
                                      <p:cBhvr additive="base">
                                        <p:cTn id="53" dur="500" fill="hold"/>
                                        <p:tgtEl>
                                          <p:spTgt spid="68"/>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fill="hold"/>
                                        <p:tgtEl>
                                          <p:spTgt spid="48"/>
                                        </p:tgtEl>
                                        <p:attrNameLst>
                                          <p:attrName>ppt_x</p:attrName>
                                        </p:attrNameLst>
                                      </p:cBhvr>
                                      <p:tavLst>
                                        <p:tav tm="0">
                                          <p:val>
                                            <p:strVal val="0-#ppt_w/2"/>
                                          </p:val>
                                        </p:tav>
                                        <p:tav tm="100000">
                                          <p:val>
                                            <p:strVal val="#ppt_x"/>
                                          </p:val>
                                        </p:tav>
                                      </p:tavLst>
                                    </p:anim>
                                    <p:anim calcmode="lin" valueType="num">
                                      <p:cBhvr additive="base">
                                        <p:cTn id="5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7" grpId="0" animBg="1"/>
      <p:bldP spid="66" grpId="0" animBg="1"/>
      <p:bldP spid="40"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22"/>
          <p:cNvSpPr txBox="1"/>
          <p:nvPr/>
        </p:nvSpPr>
        <p:spPr>
          <a:xfrm>
            <a:off x="2099531" y="986559"/>
            <a:ext cx="7038754" cy="461665"/>
          </a:xfrm>
          <a:prstGeom prst="rect">
            <a:avLst/>
          </a:prstGeom>
          <a:solidFill>
            <a:srgbClr val="3A3A3A"/>
          </a:solidFill>
        </p:spPr>
        <p:txBody>
          <a:bodyPr wrap="square" rtlCol="0">
            <a:spAutoFit/>
          </a:bodyPr>
          <a:lstStyle/>
          <a:p>
            <a:pPr algn="ctr">
              <a:defRPr/>
            </a:pPr>
            <a:r>
              <a:rPr lang="en-US" altLang="zh-CN" sz="2400" dirty="0" smtClean="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Q1:</a:t>
            </a:r>
            <a:r>
              <a:rPr lang="zh-CN" altLang="en-US" sz="2400" dirty="0" smtClean="0">
                <a:solidFill>
                  <a:schemeClr val="bg1"/>
                </a:solidFill>
                <a:latin typeface="微软雅黑" panose="020B0503020204020204" pitchFamily="34" charset="-122"/>
                <a:ea typeface="微软雅黑" panose="020B0503020204020204" pitchFamily="34" charset="-122"/>
              </a:rPr>
              <a:t>贷款</a:t>
            </a:r>
            <a:r>
              <a:rPr lang="zh-CN" altLang="en-US" sz="2400" dirty="0">
                <a:solidFill>
                  <a:schemeClr val="bg1"/>
                </a:solidFill>
                <a:latin typeface="微软雅黑" panose="020B0503020204020204" pitchFamily="34" charset="-122"/>
                <a:ea typeface="微软雅黑" panose="020B0503020204020204" pitchFamily="34" charset="-122"/>
              </a:rPr>
              <a:t>学生应该申请学费补偿还是贷款代偿</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585085" y="2528887"/>
            <a:ext cx="6553200" cy="2961640"/>
            <a:chOff x="2585085" y="3757295"/>
            <a:chExt cx="6553200" cy="2961640"/>
          </a:xfrm>
        </p:grpSpPr>
        <p:sp>
          <p:nvSpPr>
            <p:cNvPr id="16" name="矩形 15"/>
            <p:cNvSpPr/>
            <p:nvPr/>
          </p:nvSpPr>
          <p:spPr>
            <a:xfrm>
              <a:off x="2585085" y="3757295"/>
              <a:ext cx="6553200" cy="29616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2"/>
            <p:cNvSpPr>
              <a:spLocks noChangeArrowheads="1"/>
            </p:cNvSpPr>
            <p:nvPr/>
          </p:nvSpPr>
          <p:spPr bwMode="auto">
            <a:xfrm>
              <a:off x="2585085" y="4010086"/>
              <a:ext cx="65532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0000"/>
                </a:lnSpc>
                <a:spcBef>
                  <a:spcPts val="0"/>
                </a:spcBef>
                <a:spcAft>
                  <a:spcPts val="0"/>
                </a:spcAft>
                <a:defRPr/>
              </a:pPr>
              <a:r>
                <a:rPr lang="en-US" altLang="zh-CN" sz="1600" dirty="0" smtClean="0">
                  <a:latin typeface="微软雅黑" panose="020B0503020204020204" pitchFamily="34" charset="-122"/>
                  <a:ea typeface="微软雅黑" panose="020B0503020204020204" pitchFamily="34" charset="-122"/>
                  <a:sym typeface="+mn-ea"/>
                </a:rPr>
                <a:t>※ </a:t>
              </a:r>
              <a:r>
                <a:rPr lang="zh-CN" altLang="en-US" sz="1600" dirty="0" smtClean="0">
                  <a:latin typeface="微软雅黑" panose="020B0503020204020204" pitchFamily="34" charset="-122"/>
                  <a:ea typeface="微软雅黑" panose="020B0503020204020204" pitchFamily="34" charset="-122"/>
                  <a:sym typeface="+mn-ea"/>
                </a:rPr>
                <a:t>每个人只能申请学费补偿或者贷款代偿中的一种，因此需结合自身实际情况，选择申请类型。</a:t>
              </a:r>
            </a:p>
            <a:p>
              <a:pPr algn="just" fontAlgn="auto">
                <a:lnSpc>
                  <a:spcPct val="120000"/>
                </a:lnSpc>
                <a:spcBef>
                  <a:spcPts val="0"/>
                </a:spcBef>
                <a:spcAft>
                  <a:spcPts val="0"/>
                </a:spcAft>
                <a:defRPr/>
              </a:pPr>
              <a:endParaRPr lang="zh-CN" altLang="en-US" sz="1600" dirty="0" smtClean="0">
                <a:solidFill>
                  <a:schemeClr val="tx1"/>
                </a:solidFill>
                <a:latin typeface="微软雅黑" panose="020B0503020204020204" pitchFamily="34" charset="-122"/>
                <a:ea typeface="微软雅黑" panose="020B0503020204020204" pitchFamily="34" charset="-122"/>
                <a:sym typeface="+mn-ea"/>
              </a:endParaRPr>
            </a:p>
            <a:p>
              <a:pPr fontAlgn="auto">
                <a:lnSpc>
                  <a:spcPct val="120000"/>
                </a:lnSpc>
                <a:spcBef>
                  <a:spcPts val="0"/>
                </a:spcBef>
                <a:spcAft>
                  <a:spcPts val="0"/>
                </a:spcAft>
                <a:defRPr/>
              </a:pPr>
              <a:r>
                <a:rPr lang="zh-CN" altLang="en-US" sz="1600" dirty="0" smtClean="0">
                  <a:solidFill>
                    <a:schemeClr val="tx1"/>
                  </a:solidFill>
                  <a:latin typeface="微软雅黑" panose="020B0503020204020204" pitchFamily="34" charset="-122"/>
                  <a:ea typeface="微软雅黑" panose="020B0503020204020204" pitchFamily="34" charset="-122"/>
                  <a:sym typeface="+mn-ea"/>
                </a:rPr>
                <a:t>△ 未办理过国家助学贷款的学生，只能申请学费补偿。</a:t>
              </a:r>
            </a:p>
            <a:p>
              <a:pPr fontAlgn="auto">
                <a:lnSpc>
                  <a:spcPct val="120000"/>
                </a:lnSpc>
                <a:spcBef>
                  <a:spcPts val="0"/>
                </a:spcBef>
                <a:spcAft>
                  <a:spcPts val="0"/>
                </a:spcAft>
                <a:defRPr/>
              </a:pPr>
              <a:r>
                <a:rPr lang="zh-CN" altLang="en-US" sz="1600" dirty="0" smtClean="0">
                  <a:solidFill>
                    <a:schemeClr val="tx1"/>
                  </a:solidFill>
                  <a:latin typeface="微软雅黑" panose="020B0503020204020204" pitchFamily="34" charset="-122"/>
                  <a:ea typeface="微软雅黑" panose="020B0503020204020204" pitchFamily="34" charset="-122"/>
                  <a:sym typeface="+mn-ea"/>
                </a:rPr>
                <a:t>△ 毕业前办理一次性贷款结清的学生，也可申请贷款代偿。</a:t>
              </a:r>
            </a:p>
            <a:p>
              <a:pPr fontAlgn="auto">
                <a:lnSpc>
                  <a:spcPct val="120000"/>
                </a:lnSpc>
                <a:spcBef>
                  <a:spcPts val="0"/>
                </a:spcBef>
                <a:spcAft>
                  <a:spcPts val="0"/>
                </a:spcAft>
                <a:defRPr/>
              </a:pPr>
              <a:endParaRPr lang="zh-CN" altLang="en-US" sz="1600" dirty="0" smtClean="0">
                <a:solidFill>
                  <a:schemeClr val="tx1"/>
                </a:solidFill>
                <a:latin typeface="微软雅黑" panose="020B0503020204020204" pitchFamily="34" charset="-122"/>
                <a:ea typeface="微软雅黑" panose="020B0503020204020204" pitchFamily="34" charset="-122"/>
                <a:sym typeface="+mn-ea"/>
              </a:endParaRPr>
            </a:p>
            <a:p>
              <a:pPr>
                <a:lnSpc>
                  <a:spcPct val="120000"/>
                </a:lnSpc>
              </a:pPr>
              <a:r>
                <a:rPr lang="en-US" altLang="zh-CN" sz="1600" dirty="0" smtClean="0">
                  <a:solidFill>
                    <a:schemeClr val="tx1"/>
                  </a:solidFill>
                  <a:latin typeface="微软雅黑" panose="020B0503020204020204" pitchFamily="34" charset="-122"/>
                  <a:ea typeface="微软雅黑" panose="020B0503020204020204" pitchFamily="34" charset="-122"/>
                  <a:sym typeface="+mn-ea"/>
                </a:rPr>
                <a:t>P.S. </a:t>
              </a:r>
              <a:r>
                <a:rPr lang="zh-CN" altLang="en-US" sz="1600" dirty="0" smtClean="0">
                  <a:solidFill>
                    <a:schemeClr val="tx1"/>
                  </a:solidFill>
                  <a:latin typeface="微软雅黑" panose="020B0503020204020204" pitchFamily="34" charset="-122"/>
                  <a:ea typeface="微软雅黑" panose="020B0503020204020204" pitchFamily="34" charset="-122"/>
                  <a:sym typeface="+mn-ea"/>
                </a:rPr>
                <a:t>对于申请校园地贷款代偿的学生，为了保证大家享有良好的征信记录，请积极配合银行偿还利息，待资金到位后会进行利息回补。</a:t>
              </a:r>
              <a:endParaRPr lang="zh-CN" altLang="en-US" sz="1600" b="1" dirty="0" smtClean="0">
                <a:solidFill>
                  <a:schemeClr val="tx1"/>
                </a:solidFill>
                <a:latin typeface="微软雅黑" panose="020B0503020204020204" pitchFamily="34" charset="-122"/>
                <a:ea typeface="微软雅黑" panose="020B0503020204020204" pitchFamily="34" charset="-122"/>
                <a:sym typeface="+mn-ea"/>
              </a:endParaRPr>
            </a:p>
          </p:txBody>
        </p:sp>
      </p:grpSp>
    </p:spTree>
    <p:extLst>
      <p:ext uri="{BB962C8B-B14F-4D97-AF65-F5344CB8AC3E}">
        <p14:creationId xmlns:p14="http://schemas.microsoft.com/office/powerpoint/2010/main" val="407704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To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22"/>
          <p:cNvSpPr txBox="1"/>
          <p:nvPr/>
        </p:nvSpPr>
        <p:spPr>
          <a:xfrm>
            <a:off x="2099531" y="997551"/>
            <a:ext cx="7038754" cy="461665"/>
          </a:xfrm>
          <a:prstGeom prst="rect">
            <a:avLst/>
          </a:prstGeom>
          <a:solidFill>
            <a:srgbClr val="3A3A3A"/>
          </a:solidFill>
        </p:spPr>
        <p:txBody>
          <a:bodyPr wrap="square" rtlCol="0">
            <a:spAutoFit/>
          </a:bodyPr>
          <a:lstStyle/>
          <a:p>
            <a:pPr algn="ctr">
              <a:defRPr/>
            </a:pPr>
            <a:r>
              <a:rPr lang="en-US" altLang="zh-CN" sz="2400" dirty="0" smtClean="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Q2:</a:t>
            </a:r>
            <a:r>
              <a:rPr lang="zh-CN" altLang="en-US" sz="2400" dirty="0" smtClean="0">
                <a:solidFill>
                  <a:schemeClr val="bg1"/>
                </a:solidFill>
                <a:latin typeface="微软雅黑" panose="020B0503020204020204" pitchFamily="34" charset="-122"/>
                <a:ea typeface="微软雅黑" panose="020B0503020204020204" pitchFamily="34" charset="-122"/>
              </a:rPr>
              <a:t>第一年</a:t>
            </a:r>
            <a:r>
              <a:rPr lang="zh-CN" altLang="en-US" sz="2400" dirty="0">
                <a:solidFill>
                  <a:schemeClr val="bg1"/>
                </a:solidFill>
                <a:latin typeface="微软雅黑" panose="020B0503020204020204" pitchFamily="34" charset="-122"/>
                <a:ea typeface="微软雅黑" panose="020B0503020204020204" pitchFamily="34" charset="-122"/>
              </a:rPr>
              <a:t>得到批复后，以后还需要做什么</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zh-CN" altLang="zh-CN" sz="24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585085" y="2528887"/>
            <a:ext cx="6553200" cy="2961640"/>
            <a:chOff x="2585085" y="3757295"/>
            <a:chExt cx="6553200" cy="2961640"/>
          </a:xfrm>
        </p:grpSpPr>
        <p:sp>
          <p:nvSpPr>
            <p:cNvPr id="16" name="矩形 15"/>
            <p:cNvSpPr/>
            <p:nvPr/>
          </p:nvSpPr>
          <p:spPr>
            <a:xfrm>
              <a:off x="2585085" y="3757295"/>
              <a:ext cx="6553200" cy="29616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2"/>
            <p:cNvSpPr>
              <a:spLocks noChangeArrowheads="1"/>
            </p:cNvSpPr>
            <p:nvPr/>
          </p:nvSpPr>
          <p:spPr bwMode="auto">
            <a:xfrm>
              <a:off x="2585085" y="4157819"/>
              <a:ext cx="6553200" cy="216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0000"/>
                </a:lnSpc>
                <a:spcBef>
                  <a:spcPts val="0"/>
                </a:spcBef>
                <a:spcAft>
                  <a:spcPts val="0"/>
                </a:spcAft>
                <a:defRPr/>
              </a:pPr>
              <a:r>
                <a:rPr lang="en-US" altLang="zh-CN" sz="1600" dirty="0" smtClean="0">
                  <a:latin typeface="微软雅黑" panose="020B0503020204020204" pitchFamily="34" charset="-122"/>
                  <a:ea typeface="微软雅黑" panose="020B0503020204020204" pitchFamily="34" charset="-122"/>
                  <a:sym typeface="+mn-ea"/>
                </a:rPr>
                <a:t>※ </a:t>
              </a:r>
              <a:r>
                <a:rPr lang="zh-CN" altLang="en-US" sz="1600" dirty="0">
                  <a:latin typeface="微软雅黑" panose="020B0503020204020204" pitchFamily="34" charset="-122"/>
                  <a:ea typeface="微软雅黑" panose="020B0503020204020204" pitchFamily="34" charset="-122"/>
                  <a:sym typeface="+mn-ea"/>
                </a:rPr>
                <a:t>所有</a:t>
              </a:r>
              <a:r>
                <a:rPr lang="zh-CN" altLang="en-US" sz="1600" dirty="0" smtClean="0">
                  <a:latin typeface="微软雅黑" panose="020B0503020204020204" pitchFamily="34" charset="-122"/>
                  <a:ea typeface="微软雅黑" panose="020B0503020204020204" pitchFamily="34" charset="-122"/>
                  <a:sym typeface="+mn-ea"/>
                </a:rPr>
                <a:t>获得补偿代偿资格的毕业生，在代偿期内，都需要定期提供代偿</a:t>
              </a:r>
              <a:r>
                <a:rPr lang="en-US" altLang="zh-CN" sz="1600" b="1" dirty="0" smtClean="0">
                  <a:latin typeface="微软雅黑" panose="020B0503020204020204" pitchFamily="34" charset="-122"/>
                  <a:ea typeface="微软雅黑" panose="020B0503020204020204" pitchFamily="34" charset="-122"/>
                  <a:sym typeface="+mn-ea"/>
                </a:rPr>
                <a:t>《</a:t>
              </a:r>
              <a:r>
                <a:rPr lang="zh-CN" altLang="en-US" sz="1600" b="1" dirty="0" smtClean="0">
                  <a:latin typeface="微软雅黑" panose="020B0503020204020204" pitchFamily="34" charset="-122"/>
                  <a:ea typeface="微软雅黑" panose="020B0503020204020204" pitchFamily="34" charset="-122"/>
                  <a:sym typeface="+mn-ea"/>
                </a:rPr>
                <a:t>在岗证明</a:t>
              </a:r>
              <a:r>
                <a:rPr lang="en-US" altLang="zh-CN" sz="1600" b="1" dirty="0" smtClean="0">
                  <a:latin typeface="微软雅黑" panose="020B0503020204020204" pitchFamily="34" charset="-122"/>
                  <a:ea typeface="微软雅黑" panose="020B0503020204020204" pitchFamily="34" charset="-122"/>
                  <a:sym typeface="+mn-ea"/>
                </a:rPr>
                <a:t>》</a:t>
              </a:r>
              <a:r>
                <a:rPr lang="zh-CN" altLang="en-US" sz="1600" dirty="0" smtClean="0">
                  <a:latin typeface="微软雅黑" panose="020B0503020204020204" pitchFamily="34" charset="-122"/>
                  <a:ea typeface="微软雅黑" panose="020B0503020204020204" pitchFamily="34" charset="-122"/>
                  <a:sym typeface="+mn-ea"/>
                </a:rPr>
                <a:t>。一般于每年</a:t>
              </a:r>
              <a:r>
                <a:rPr lang="en-US" altLang="zh-CN" sz="1600" dirty="0" smtClean="0">
                  <a:latin typeface="微软雅黑" panose="020B0503020204020204" pitchFamily="34" charset="-122"/>
                  <a:ea typeface="微软雅黑" panose="020B0503020204020204" pitchFamily="34" charset="-122"/>
                  <a:sym typeface="+mn-ea"/>
                </a:rPr>
                <a:t>5</a:t>
              </a:r>
              <a:r>
                <a:rPr lang="zh-CN" altLang="en-US" sz="1600" dirty="0" smtClean="0">
                  <a:latin typeface="微软雅黑" panose="020B0503020204020204" pitchFamily="34" charset="-122"/>
                  <a:ea typeface="微软雅黑" panose="020B0503020204020204" pitchFamily="34" charset="-122"/>
                  <a:sym typeface="+mn-ea"/>
                </a:rPr>
                <a:t>月中旬（具体日期参照当年发布的通知）将</a:t>
              </a:r>
              <a:r>
                <a:rPr lang="en-US" altLang="zh-CN" sz="1600" dirty="0" smtClean="0">
                  <a:latin typeface="微软雅黑" panose="020B0503020204020204" pitchFamily="34" charset="-122"/>
                  <a:ea typeface="微软雅黑" panose="020B0503020204020204" pitchFamily="34" charset="-122"/>
                  <a:sym typeface="+mn-ea"/>
                </a:rPr>
                <a:t>《</a:t>
              </a:r>
              <a:r>
                <a:rPr lang="zh-CN" altLang="en-US" sz="1600" dirty="0" smtClean="0">
                  <a:latin typeface="微软雅黑" panose="020B0503020204020204" pitchFamily="34" charset="-122"/>
                  <a:ea typeface="微软雅黑" panose="020B0503020204020204" pitchFamily="34" charset="-122"/>
                  <a:sym typeface="+mn-ea"/>
                </a:rPr>
                <a:t>在岗证明</a:t>
              </a:r>
              <a:r>
                <a:rPr lang="en-US" altLang="zh-CN" sz="1600" dirty="0" smtClean="0">
                  <a:latin typeface="微软雅黑" panose="020B0503020204020204" pitchFamily="34" charset="-122"/>
                  <a:ea typeface="微软雅黑" panose="020B0503020204020204" pitchFamily="34" charset="-122"/>
                  <a:sym typeface="+mn-ea"/>
                </a:rPr>
                <a:t>》</a:t>
              </a:r>
              <a:r>
                <a:rPr lang="zh-CN" altLang="en-US" sz="1600" dirty="0" smtClean="0">
                  <a:latin typeface="微软雅黑" panose="020B0503020204020204" pitchFamily="34" charset="-122"/>
                  <a:ea typeface="微软雅黑" panose="020B0503020204020204" pitchFamily="34" charset="-122"/>
                  <a:sym typeface="+mn-ea"/>
                </a:rPr>
                <a:t>寄回学校学生资助管理中心，由学校核实并将信息报送教育部全国学生资助管理中心审核通过后，方可继续享受代偿。</a:t>
              </a:r>
            </a:p>
            <a:p>
              <a:pPr algn="just">
                <a:lnSpc>
                  <a:spcPct val="120000"/>
                </a:lnSpc>
                <a:defRPr/>
              </a:pPr>
              <a:endParaRPr lang="zh-CN" altLang="en-US" sz="1600" dirty="0">
                <a:latin typeface="微软雅黑" panose="020B0503020204020204" pitchFamily="34" charset="-122"/>
                <a:ea typeface="微软雅黑" panose="020B0503020204020204" pitchFamily="34" charset="-122"/>
                <a:sym typeface="+mn-ea"/>
              </a:endParaRPr>
            </a:p>
            <a:p>
              <a:pPr algn="just">
                <a:lnSpc>
                  <a:spcPct val="120000"/>
                </a:lnSpc>
                <a:defRPr/>
              </a:pPr>
              <a:r>
                <a:rPr lang="zh-CN" altLang="en-US" sz="1600" dirty="0">
                  <a:latin typeface="微软雅黑" panose="020B0503020204020204" pitchFamily="34" charset="-122"/>
                  <a:ea typeface="微软雅黑" panose="020B0503020204020204" pitchFamily="34" charset="-122"/>
                  <a:sym typeface="+mn-ea"/>
                </a:rPr>
                <a:t>例：</a:t>
              </a:r>
              <a:r>
                <a:rPr lang="en-US" altLang="zh-CN" sz="1600" dirty="0" smtClean="0">
                  <a:latin typeface="微软雅黑" panose="020B0503020204020204" pitchFamily="34" charset="-122"/>
                  <a:ea typeface="微软雅黑" panose="020B0503020204020204" pitchFamily="34" charset="-122"/>
                  <a:sym typeface="+mn-ea"/>
                </a:rPr>
                <a:t>2018</a:t>
              </a:r>
              <a:r>
                <a:rPr lang="zh-CN" altLang="en-US" sz="1600" dirty="0" smtClean="0">
                  <a:latin typeface="微软雅黑" panose="020B0503020204020204" pitchFamily="34" charset="-122"/>
                  <a:ea typeface="微软雅黑" panose="020B0503020204020204" pitchFamily="34" charset="-122"/>
                  <a:sym typeface="+mn-ea"/>
                </a:rPr>
                <a:t>届</a:t>
              </a:r>
              <a:r>
                <a:rPr lang="zh-CN" altLang="en-US" sz="1600" dirty="0">
                  <a:latin typeface="微软雅黑" panose="020B0503020204020204" pitchFamily="34" charset="-122"/>
                  <a:ea typeface="微软雅黑" panose="020B0503020204020204" pitchFamily="34" charset="-122"/>
                  <a:sym typeface="+mn-ea"/>
                </a:rPr>
                <a:t>毕业生寄送在岗证明的时间：</a:t>
              </a:r>
            </a:p>
            <a:p>
              <a:pPr algn="just">
                <a:lnSpc>
                  <a:spcPct val="120000"/>
                </a:lnSpc>
                <a:defRPr/>
              </a:pPr>
              <a:r>
                <a:rPr lang="en-US" altLang="zh-CN" sz="1600" dirty="0" smtClean="0">
                  <a:latin typeface="微软雅黑" panose="020B0503020204020204" pitchFamily="34" charset="-122"/>
                  <a:ea typeface="微软雅黑" panose="020B0503020204020204" pitchFamily="34" charset="-122"/>
                  <a:sym typeface="+mn-ea"/>
                </a:rPr>
                <a:t>2019.5</a:t>
              </a:r>
              <a:r>
                <a:rPr lang="zh-CN" altLang="en-US" sz="1600" dirty="0" smtClean="0">
                  <a:latin typeface="微软雅黑" panose="020B0503020204020204" pitchFamily="34" charset="-122"/>
                  <a:ea typeface="微软雅黑" panose="020B0503020204020204" pitchFamily="34" charset="-122"/>
                  <a:sym typeface="+mn-ea"/>
                </a:rPr>
                <a:t>月中旬</a:t>
              </a:r>
              <a:r>
                <a:rPr lang="en-US" altLang="zh-CN" sz="1600" dirty="0" smtClean="0">
                  <a:latin typeface="微软雅黑" panose="020B0503020204020204" pitchFamily="34" charset="-122"/>
                  <a:ea typeface="微软雅黑" panose="020B0503020204020204" pitchFamily="34" charset="-122"/>
                  <a:sym typeface="+mn-ea"/>
                </a:rPr>
                <a:t> </a:t>
              </a:r>
              <a:r>
                <a:rPr lang="en-US" altLang="zh-CN" sz="1600" dirty="0">
                  <a:latin typeface="微软雅黑" panose="020B0503020204020204" pitchFamily="34" charset="-122"/>
                  <a:ea typeface="微软雅黑" panose="020B0503020204020204" pitchFamily="34" charset="-122"/>
                  <a:sym typeface="+mn-ea"/>
                </a:rPr>
                <a:t>&amp; </a:t>
              </a:r>
              <a:r>
                <a:rPr lang="en-US" altLang="zh-CN" sz="1600" dirty="0" smtClean="0">
                  <a:latin typeface="微软雅黑" panose="020B0503020204020204" pitchFamily="34" charset="-122"/>
                  <a:ea typeface="微软雅黑" panose="020B0503020204020204" pitchFamily="34" charset="-122"/>
                  <a:sym typeface="+mn-ea"/>
                </a:rPr>
                <a:t>2020.5</a:t>
              </a:r>
              <a:r>
                <a:rPr lang="zh-CN" altLang="en-US" sz="1600" dirty="0" smtClean="0">
                  <a:latin typeface="微软雅黑" panose="020B0503020204020204" pitchFamily="34" charset="-122"/>
                  <a:ea typeface="微软雅黑" panose="020B0503020204020204" pitchFamily="34" charset="-122"/>
                  <a:sym typeface="+mn-ea"/>
                </a:rPr>
                <a:t>月中旬</a:t>
              </a:r>
              <a:endParaRPr lang="en-US" altLang="zh-CN" sz="1600" dirty="0">
                <a:latin typeface="微软雅黑" panose="020B0503020204020204" pitchFamily="34" charset="-122"/>
                <a:ea typeface="微软雅黑" panose="020B0503020204020204" pitchFamily="34" charset="-122"/>
                <a:sym typeface="+mn-ea"/>
              </a:endParaRPr>
            </a:p>
          </p:txBody>
        </p:sp>
      </p:grpSp>
    </p:spTree>
    <p:extLst>
      <p:ext uri="{BB962C8B-B14F-4D97-AF65-F5344CB8AC3E}">
        <p14:creationId xmlns:p14="http://schemas.microsoft.com/office/powerpoint/2010/main" val="246014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To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flipV="1">
            <a:off x="-2489564" y="2408598"/>
            <a:ext cx="6260239" cy="1443042"/>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2557704" y="2938221"/>
            <a:ext cx="6396518" cy="1443041"/>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rot="16200000" flipV="1">
            <a:off x="-529500" y="638885"/>
            <a:ext cx="2419074" cy="1103204"/>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a:xfrm rot="2700000">
            <a:off x="11716683" y="3016282"/>
            <a:ext cx="950633" cy="950633"/>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22"/>
          <p:cNvSpPr txBox="1"/>
          <p:nvPr/>
        </p:nvSpPr>
        <p:spPr>
          <a:xfrm>
            <a:off x="2099531" y="997551"/>
            <a:ext cx="7038754" cy="461665"/>
          </a:xfrm>
          <a:prstGeom prst="rect">
            <a:avLst/>
          </a:prstGeom>
          <a:solidFill>
            <a:srgbClr val="3A3A3A"/>
          </a:solidFill>
        </p:spPr>
        <p:txBody>
          <a:bodyPr wrap="square" rtlCol="0">
            <a:spAutoFit/>
          </a:bodyPr>
          <a:lstStyle/>
          <a:p>
            <a:pPr algn="ctr" fontAlgn="auto">
              <a:spcBef>
                <a:spcPts val="0"/>
              </a:spcBef>
              <a:spcAft>
                <a:spcPts val="0"/>
              </a:spcAft>
              <a:defRPr/>
            </a:pPr>
            <a:r>
              <a:rPr lang="en-US" altLang="zh-CN" sz="2400" dirty="0" smtClean="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Q3:</a:t>
            </a:r>
            <a:r>
              <a:rPr lang="zh-CN" altLang="en-US" sz="2400" dirty="0" smtClean="0">
                <a:solidFill>
                  <a:schemeClr val="bg1"/>
                </a:solidFill>
                <a:latin typeface="微软雅黑" panose="020B0503020204020204" pitchFamily="34" charset="-122"/>
                <a:ea typeface="微软雅黑" panose="020B0503020204020204" pitchFamily="34" charset="-122"/>
                <a:sym typeface="+mn-ea"/>
              </a:rPr>
              <a:t>工作</a:t>
            </a:r>
            <a:r>
              <a:rPr lang="zh-CN" altLang="en-US" sz="2400" dirty="0">
                <a:solidFill>
                  <a:schemeClr val="bg1"/>
                </a:solidFill>
                <a:latin typeface="微软雅黑" panose="020B0503020204020204" pitchFamily="34" charset="-122"/>
                <a:ea typeface="微软雅黑" panose="020B0503020204020204" pitchFamily="34" charset="-122"/>
                <a:sym typeface="+mn-ea"/>
              </a:rPr>
              <a:t>岗位或工作地点发生变动时，该怎么办？</a:t>
            </a:r>
          </a:p>
        </p:txBody>
      </p:sp>
      <p:grpSp>
        <p:nvGrpSpPr>
          <p:cNvPr id="14" name="组合 13"/>
          <p:cNvGrpSpPr/>
          <p:nvPr/>
        </p:nvGrpSpPr>
        <p:grpSpPr>
          <a:xfrm>
            <a:off x="2585085" y="2528887"/>
            <a:ext cx="6553200" cy="2961640"/>
            <a:chOff x="2585085" y="3757295"/>
            <a:chExt cx="6553200" cy="2961640"/>
          </a:xfrm>
        </p:grpSpPr>
        <p:sp>
          <p:nvSpPr>
            <p:cNvPr id="16" name="矩形 15"/>
            <p:cNvSpPr/>
            <p:nvPr/>
          </p:nvSpPr>
          <p:spPr>
            <a:xfrm>
              <a:off x="2585085" y="3757295"/>
              <a:ext cx="6553200" cy="29616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2"/>
            <p:cNvSpPr>
              <a:spLocks noChangeArrowheads="1"/>
            </p:cNvSpPr>
            <p:nvPr/>
          </p:nvSpPr>
          <p:spPr bwMode="auto">
            <a:xfrm>
              <a:off x="2585085" y="4080875"/>
              <a:ext cx="6553200" cy="231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ct val="120000"/>
                </a:lnSpc>
                <a:spcBef>
                  <a:spcPts val="0"/>
                </a:spcBef>
                <a:spcAft>
                  <a:spcPts val="600"/>
                </a:spcAft>
                <a:defRPr/>
              </a:pPr>
              <a:r>
                <a:rPr lang="en-US" altLang="zh-CN" sz="1600" dirty="0" smtClean="0">
                  <a:solidFill>
                    <a:srgbClr val="3A3A3A"/>
                  </a:solidFill>
                  <a:latin typeface="微软雅黑" panose="020B0503020204020204" pitchFamily="34" charset="-122"/>
                  <a:ea typeface="微软雅黑" panose="020B0503020204020204" pitchFamily="34" charset="-122"/>
                  <a:sym typeface="+mn-ea"/>
                </a:rPr>
                <a:t>※ </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因正常</a:t>
              </a:r>
              <a:r>
                <a:rPr lang="zh-CN" altLang="en-US" sz="1600" dirty="0">
                  <a:solidFill>
                    <a:srgbClr val="3A3A3A"/>
                  </a:solidFill>
                  <a:latin typeface="微软雅黑" panose="020B0503020204020204" pitchFamily="34" charset="-122"/>
                  <a:ea typeface="微软雅黑" panose="020B0503020204020204" pitchFamily="34" charset="-122"/>
                  <a:sym typeface="+mn-ea"/>
                </a:rPr>
                <a:t>调动、提拔、工作需要换岗且</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仍符合代偿政策条件的</a:t>
              </a:r>
              <a:r>
                <a:rPr lang="zh-CN" altLang="en-US" sz="1600" dirty="0">
                  <a:solidFill>
                    <a:srgbClr val="3A3A3A"/>
                  </a:solidFill>
                  <a:latin typeface="微软雅黑" panose="020B0503020204020204" pitchFamily="34" charset="-122"/>
                  <a:ea typeface="微软雅黑" panose="020B0503020204020204" pitchFamily="34" charset="-122"/>
                  <a:sym typeface="+mn-ea"/>
                </a:rPr>
                <a:t>，需在最近一次寄送</a:t>
              </a:r>
              <a:r>
                <a:rPr lang="en-US" altLang="zh-CN" sz="1600" dirty="0">
                  <a:solidFill>
                    <a:srgbClr val="3A3A3A"/>
                  </a:solidFill>
                  <a:latin typeface="微软雅黑" panose="020B0503020204020204" pitchFamily="34" charset="-122"/>
                  <a:ea typeface="微软雅黑" panose="020B0503020204020204" pitchFamily="34" charset="-122"/>
                  <a:sym typeface="+mn-ea"/>
                </a:rPr>
                <a:t>《</a:t>
              </a:r>
              <a:r>
                <a:rPr lang="zh-CN" altLang="en-US" sz="1600" dirty="0">
                  <a:solidFill>
                    <a:srgbClr val="3A3A3A"/>
                  </a:solidFill>
                  <a:latin typeface="微软雅黑" panose="020B0503020204020204" pitchFamily="34" charset="-122"/>
                  <a:ea typeface="微软雅黑" panose="020B0503020204020204" pitchFamily="34" charset="-122"/>
                  <a:sym typeface="+mn-ea"/>
                </a:rPr>
                <a:t>在岗证明</a:t>
              </a:r>
              <a:r>
                <a:rPr lang="en-US" altLang="zh-CN" sz="1600" dirty="0">
                  <a:solidFill>
                    <a:srgbClr val="3A3A3A"/>
                  </a:solidFill>
                  <a:latin typeface="微软雅黑" panose="020B0503020204020204" pitchFamily="34" charset="-122"/>
                  <a:ea typeface="微软雅黑" panose="020B0503020204020204" pitchFamily="34" charset="-122"/>
                  <a:sym typeface="+mn-ea"/>
                </a:rPr>
                <a:t>》</a:t>
              </a:r>
              <a:r>
                <a:rPr lang="zh-CN" altLang="en-US" sz="1600" dirty="0">
                  <a:solidFill>
                    <a:srgbClr val="3A3A3A"/>
                  </a:solidFill>
                  <a:latin typeface="微软雅黑" panose="020B0503020204020204" pitchFamily="34" charset="-122"/>
                  <a:ea typeface="微软雅黑" panose="020B0503020204020204" pitchFamily="34" charset="-122"/>
                  <a:sym typeface="+mn-ea"/>
                </a:rPr>
                <a:t>时</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a:t>
              </a:r>
              <a:r>
                <a:rPr lang="zh-CN" altLang="en-US" sz="1600" b="1" dirty="0" smtClean="0">
                  <a:solidFill>
                    <a:srgbClr val="3A3A3A"/>
                  </a:solidFill>
                  <a:latin typeface="微软雅黑" panose="020B0503020204020204" pitchFamily="34" charset="-122"/>
                  <a:ea typeface="微软雅黑" panose="020B0503020204020204" pitchFamily="34" charset="-122"/>
                  <a:sym typeface="+mn-ea"/>
                </a:rPr>
                <a:t>补充说明</a:t>
              </a:r>
              <a:r>
                <a:rPr lang="en-US" altLang="zh-CN" sz="1600" b="1" dirty="0" err="1" smtClean="0">
                  <a:solidFill>
                    <a:srgbClr val="3A3A3A"/>
                  </a:solidFill>
                  <a:latin typeface="微软雅黑" panose="020B0503020204020204" pitchFamily="34" charset="-122"/>
                  <a:ea typeface="微软雅黑" panose="020B0503020204020204" pitchFamily="34" charset="-122"/>
                  <a:sym typeface="+mn-ea"/>
                </a:rPr>
                <a:t>情况</a:t>
              </a:r>
              <a:r>
                <a:rPr lang="zh-CN" altLang="en-US" sz="1600" dirty="0">
                  <a:solidFill>
                    <a:srgbClr val="3A3A3A"/>
                  </a:solidFill>
                  <a:latin typeface="微软雅黑" panose="020B0503020204020204" pitchFamily="34" charset="-122"/>
                  <a:ea typeface="微软雅黑" panose="020B0503020204020204" pitchFamily="34" charset="-122"/>
                  <a:sym typeface="+mn-ea"/>
                </a:rPr>
                <a:t>。</a:t>
              </a:r>
            </a:p>
            <a:p>
              <a:pPr algn="just">
                <a:lnSpc>
                  <a:spcPct val="120000"/>
                </a:lnSpc>
                <a:spcAft>
                  <a:spcPts val="600"/>
                </a:spcAft>
              </a:pPr>
              <a:r>
                <a:rPr lang="en-US" altLang="zh-CN" sz="1600" dirty="0" smtClean="0">
                  <a:solidFill>
                    <a:srgbClr val="3A3A3A"/>
                  </a:solidFill>
                  <a:latin typeface="微软雅黑" panose="020B0503020204020204" pitchFamily="34" charset="-122"/>
                  <a:ea typeface="微软雅黑" panose="020B0503020204020204" pitchFamily="34" charset="-122"/>
                  <a:sym typeface="+mn-ea"/>
                </a:rPr>
                <a:t>※ </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因换岗而在代偿期内离开</a:t>
              </a:r>
              <a:r>
                <a:rPr lang="zh-CN" altLang="en-US" sz="1600" dirty="0">
                  <a:solidFill>
                    <a:srgbClr val="3A3A3A"/>
                  </a:solidFill>
                  <a:latin typeface="微软雅黑" panose="020B0503020204020204" pitchFamily="34" charset="-122"/>
                  <a:ea typeface="微软雅黑" panose="020B0503020204020204" pitchFamily="34" charset="-122"/>
                  <a:sym typeface="+mn-ea"/>
                </a:rPr>
                <a:t>中西部地区和艰苦边远地区基层单位的</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，应及时与学校联系，主动</a:t>
              </a:r>
              <a:r>
                <a:rPr lang="zh-CN" altLang="en-US" sz="1600" b="1" dirty="0" smtClean="0">
                  <a:solidFill>
                    <a:srgbClr val="3A3A3A"/>
                  </a:solidFill>
                  <a:latin typeface="微软雅黑" panose="020B0503020204020204" pitchFamily="34" charset="-122"/>
                  <a:ea typeface="微软雅黑" panose="020B0503020204020204" pitchFamily="34" charset="-122"/>
                  <a:sym typeface="+mn-ea"/>
                </a:rPr>
                <a:t>申请取消</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补偿代偿</a:t>
              </a:r>
              <a:r>
                <a:rPr lang="zh-CN" altLang="en-US" sz="1600" dirty="0">
                  <a:solidFill>
                    <a:srgbClr val="3A3A3A"/>
                  </a:solidFill>
                  <a:latin typeface="微软雅黑" panose="020B0503020204020204" pitchFamily="34" charset="-122"/>
                  <a:ea typeface="微软雅黑" panose="020B0503020204020204" pitchFamily="34" charset="-122"/>
                  <a:sym typeface="+mn-ea"/>
                </a:rPr>
                <a:t>资格</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a:t>
              </a:r>
              <a:endParaRPr lang="en-US" altLang="zh-CN" sz="1600" dirty="0" smtClean="0">
                <a:solidFill>
                  <a:srgbClr val="3A3A3A"/>
                </a:solidFill>
                <a:latin typeface="微软雅黑" panose="020B0503020204020204" pitchFamily="34" charset="-122"/>
                <a:ea typeface="微软雅黑" panose="020B0503020204020204" pitchFamily="34" charset="-122"/>
                <a:sym typeface="+mn-ea"/>
              </a:endParaRPr>
            </a:p>
            <a:p>
              <a:pPr algn="just">
                <a:lnSpc>
                  <a:spcPct val="120000"/>
                </a:lnSpc>
              </a:pPr>
              <a:r>
                <a:rPr lang="en-US" altLang="zh-CN" sz="1600" dirty="0" smtClean="0">
                  <a:solidFill>
                    <a:srgbClr val="3A3A3A"/>
                  </a:solidFill>
                  <a:latin typeface="微软雅黑" panose="020B0503020204020204" pitchFamily="34" charset="-122"/>
                  <a:ea typeface="微软雅黑" panose="020B0503020204020204" pitchFamily="34" charset="-122"/>
                  <a:sym typeface="+mn-ea"/>
                </a:rPr>
                <a:t>※ </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对于</a:t>
              </a:r>
              <a:r>
                <a:rPr lang="zh-CN" altLang="en-US" sz="1600" dirty="0">
                  <a:solidFill>
                    <a:srgbClr val="3A3A3A"/>
                  </a:solidFill>
                  <a:latin typeface="微软雅黑" panose="020B0503020204020204" pitchFamily="34" charset="-122"/>
                  <a:ea typeface="微软雅黑" panose="020B0503020204020204" pitchFamily="34" charset="-122"/>
                  <a:sym typeface="+mn-ea"/>
                </a:rPr>
                <a:t>不及时向高校提出</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取消补偿代偿资格而提前</a:t>
              </a:r>
              <a:r>
                <a:rPr lang="zh-CN" altLang="en-US" sz="1600" dirty="0">
                  <a:solidFill>
                    <a:srgbClr val="3A3A3A"/>
                  </a:solidFill>
                  <a:latin typeface="微软雅黑" panose="020B0503020204020204" pitchFamily="34" charset="-122"/>
                  <a:ea typeface="微软雅黑" panose="020B0503020204020204" pitchFamily="34" charset="-122"/>
                  <a:sym typeface="+mn-ea"/>
                </a:rPr>
                <a:t>离岗的</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高校</a:t>
              </a:r>
              <a:r>
                <a:rPr lang="zh-CN" altLang="en-US" sz="1600" dirty="0">
                  <a:solidFill>
                    <a:srgbClr val="3A3A3A"/>
                  </a:solidFill>
                  <a:latin typeface="微软雅黑" panose="020B0503020204020204" pitchFamily="34" charset="-122"/>
                  <a:ea typeface="微软雅黑" panose="020B0503020204020204" pitchFamily="34" charset="-122"/>
                  <a:sym typeface="+mn-ea"/>
                </a:rPr>
                <a:t>毕业生，一律视为</a:t>
              </a:r>
              <a:r>
                <a:rPr lang="en-US" altLang="zh-CN" sz="1600" b="1" dirty="0" err="1">
                  <a:solidFill>
                    <a:srgbClr val="3A3A3A"/>
                  </a:solidFill>
                  <a:latin typeface="微软雅黑" panose="020B0503020204020204" pitchFamily="34" charset="-122"/>
                  <a:ea typeface="微软雅黑" panose="020B0503020204020204" pitchFamily="34" charset="-122"/>
                  <a:sym typeface="+mn-ea"/>
                </a:rPr>
                <a:t>严重违约</a:t>
              </a:r>
              <a:r>
                <a:rPr lang="zh-CN" altLang="en-US" sz="1600" dirty="0">
                  <a:solidFill>
                    <a:srgbClr val="3A3A3A"/>
                  </a:solidFill>
                  <a:latin typeface="微软雅黑" panose="020B0503020204020204" pitchFamily="34" charset="-122"/>
                  <a:ea typeface="微软雅黑" panose="020B0503020204020204" pitchFamily="34" charset="-122"/>
                  <a:sym typeface="+mn-ea"/>
                </a:rPr>
                <a:t>，国家有关部门要将其</a:t>
              </a:r>
              <a:r>
                <a:rPr lang="zh-CN" altLang="en-US" sz="1600" b="1" dirty="0">
                  <a:solidFill>
                    <a:srgbClr val="3A3A3A"/>
                  </a:solidFill>
                  <a:latin typeface="微软雅黑" panose="020B0503020204020204" pitchFamily="34" charset="-122"/>
                  <a:ea typeface="微软雅黑" panose="020B0503020204020204" pitchFamily="34" charset="-122"/>
                  <a:sym typeface="+mn-ea"/>
                </a:rPr>
                <a:t>不良信用记录</a:t>
              </a:r>
              <a:r>
                <a:rPr lang="zh-CN" altLang="en-US" sz="1600" dirty="0">
                  <a:solidFill>
                    <a:srgbClr val="3A3A3A"/>
                  </a:solidFill>
                  <a:latin typeface="微软雅黑" panose="020B0503020204020204" pitchFamily="34" charset="-122"/>
                  <a:ea typeface="微软雅黑" panose="020B0503020204020204" pitchFamily="34" charset="-122"/>
                  <a:sym typeface="+mn-ea"/>
                </a:rPr>
                <a:t>及时录入国家金融业统一征信平台相关数据库</a:t>
              </a:r>
              <a:r>
                <a:rPr lang="zh-CN" altLang="en-US" sz="1600" dirty="0" smtClean="0">
                  <a:solidFill>
                    <a:srgbClr val="3A3A3A"/>
                  </a:solidFill>
                  <a:latin typeface="微软雅黑" panose="020B0503020204020204" pitchFamily="34" charset="-122"/>
                  <a:ea typeface="微软雅黑" panose="020B0503020204020204" pitchFamily="34" charset="-122"/>
                  <a:sym typeface="+mn-ea"/>
                </a:rPr>
                <a:t>。</a:t>
              </a:r>
              <a:endParaRPr lang="zh-CN" altLang="en-US" sz="1600" b="1" dirty="0">
                <a:solidFill>
                  <a:srgbClr val="3A3A3A"/>
                </a:solidFill>
                <a:latin typeface="微软雅黑" panose="020B0503020204020204" pitchFamily="34" charset="-122"/>
                <a:ea typeface="微软雅黑" panose="020B0503020204020204" pitchFamily="34" charset="-122"/>
                <a:sym typeface="+mn-ea"/>
              </a:endParaRPr>
            </a:p>
          </p:txBody>
        </p:sp>
      </p:grpSp>
    </p:spTree>
    <p:extLst>
      <p:ext uri="{BB962C8B-B14F-4D97-AF65-F5344CB8AC3E}">
        <p14:creationId xmlns:p14="http://schemas.microsoft.com/office/powerpoint/2010/main" val="251030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To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36450" t="201" r="30836" b="-201"/>
          <a:stretch/>
        </p:blipFill>
        <p:spPr>
          <a:xfrm>
            <a:off x="1095375" y="0"/>
            <a:ext cx="3752850" cy="4235854"/>
          </a:xfrm>
          <a:prstGeom prst="rect">
            <a:avLst/>
          </a:prstGeom>
        </p:spPr>
      </p:pic>
      <p:sp>
        <p:nvSpPr>
          <p:cNvPr id="6" name="直角三角形 5"/>
          <p:cNvSpPr/>
          <p:nvPr/>
        </p:nvSpPr>
        <p:spPr>
          <a:xfrm>
            <a:off x="1065476" y="2289836"/>
            <a:ext cx="3794624" cy="1934143"/>
          </a:xfrm>
          <a:prstGeom prst="r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990600" y="2378352"/>
            <a:ext cx="3752850" cy="4523190"/>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954" b="23969"/>
          <a:stretch/>
        </p:blipFill>
        <p:spPr bwMode="auto">
          <a:xfrm>
            <a:off x="9853481" y="1746254"/>
            <a:ext cx="1673993" cy="1652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任意多边形 27"/>
          <p:cNvSpPr/>
          <p:nvPr/>
        </p:nvSpPr>
        <p:spPr>
          <a:xfrm>
            <a:off x="7218266" y="5088228"/>
            <a:ext cx="4294974"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rgbClr val="F0B7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5701191" y="2665228"/>
            <a:ext cx="4090222" cy="2031325"/>
          </a:xfrm>
          <a:prstGeom prst="rect">
            <a:avLst/>
          </a:prstGeom>
          <a:noFill/>
        </p:spPr>
        <p:txBody>
          <a:bodyPr wrap="square" rtlCol="0">
            <a:spAutoFit/>
          </a:bodyPr>
          <a:lstStyle/>
          <a:p>
            <a:pPr algn="just">
              <a:lnSpc>
                <a:spcPct val="150000"/>
              </a:lnSpc>
            </a:pPr>
            <a:r>
              <a:rPr lang="zh-CN" altLang="en-US" sz="1400" dirty="0" smtClean="0">
                <a:latin typeface="Calibri Light" panose="020F0302020204030204" pitchFamily="34" charset="0"/>
              </a:rPr>
              <a:t>华北电力大学（北京）学生资助管理中心</a:t>
            </a:r>
            <a:endParaRPr lang="en-US" altLang="zh-CN" sz="1400" dirty="0" smtClean="0">
              <a:latin typeface="Calibri Light" panose="020F0302020204030204" pitchFamily="34" charset="0"/>
            </a:endParaRPr>
          </a:p>
          <a:p>
            <a:pPr algn="just">
              <a:lnSpc>
                <a:spcPct val="150000"/>
              </a:lnSpc>
            </a:pPr>
            <a:r>
              <a:rPr lang="zh-CN" altLang="en-US" sz="1400" dirty="0" smtClean="0">
                <a:latin typeface="Calibri Light" panose="020F0302020204030204" pitchFamily="34" charset="0"/>
              </a:rPr>
              <a:t>交流</a:t>
            </a:r>
            <a:r>
              <a:rPr lang="en-US" altLang="zh-CN" sz="1400" dirty="0" smtClean="0">
                <a:latin typeface="Calibri Light" panose="020F0302020204030204" pitchFamily="34" charset="0"/>
              </a:rPr>
              <a:t>QQ</a:t>
            </a:r>
            <a:r>
              <a:rPr lang="zh-CN" altLang="en-US" sz="1400" dirty="0" smtClean="0">
                <a:latin typeface="Calibri Light" panose="020F0302020204030204" pitchFamily="34" charset="0"/>
              </a:rPr>
              <a:t>群：华电</a:t>
            </a:r>
            <a:r>
              <a:rPr lang="en-US" altLang="zh-CN" sz="1400" dirty="0" smtClean="0">
                <a:latin typeface="Calibri Light" panose="020F0302020204030204" pitchFamily="34" charset="0"/>
              </a:rPr>
              <a:t>2018</a:t>
            </a:r>
            <a:r>
              <a:rPr lang="zh-CN" altLang="en-US" sz="1400" dirty="0" smtClean="0">
                <a:latin typeface="Calibri Light" panose="020F0302020204030204" pitchFamily="34" charset="0"/>
              </a:rPr>
              <a:t>届补偿代偿   </a:t>
            </a:r>
            <a:r>
              <a:rPr lang="en-US" altLang="zh-CN" sz="1400" dirty="0" smtClean="0">
                <a:latin typeface="Calibri Light" panose="020F0302020204030204" pitchFamily="34" charset="0"/>
              </a:rPr>
              <a:t>631285053</a:t>
            </a:r>
          </a:p>
          <a:p>
            <a:pPr algn="just">
              <a:lnSpc>
                <a:spcPct val="150000"/>
              </a:lnSpc>
            </a:pPr>
            <a:r>
              <a:rPr lang="zh-CN" altLang="en-US" sz="1400" dirty="0">
                <a:latin typeface="Calibri Light" panose="020F0302020204030204" pitchFamily="34" charset="0"/>
              </a:rPr>
              <a:t>资助</a:t>
            </a:r>
            <a:r>
              <a:rPr lang="zh-CN" altLang="en-US" sz="1400" dirty="0" smtClean="0">
                <a:latin typeface="Calibri Light" panose="020F0302020204030204" pitchFamily="34" charset="0"/>
              </a:rPr>
              <a:t>网站：</a:t>
            </a:r>
            <a:r>
              <a:rPr lang="en-US" altLang="zh-CN" sz="1400" dirty="0">
                <a:latin typeface="Calibri Light" panose="020F0302020204030204" pitchFamily="34" charset="0"/>
              </a:rPr>
              <a:t>http://</a:t>
            </a:r>
            <a:r>
              <a:rPr lang="en-US" altLang="zh-CN" sz="1400" dirty="0" smtClean="0">
                <a:latin typeface="Calibri Light" panose="020F0302020204030204" pitchFamily="34" charset="0"/>
              </a:rPr>
              <a:t>zzzx.ncepu.edu.cn</a:t>
            </a:r>
          </a:p>
          <a:p>
            <a:pPr algn="just">
              <a:lnSpc>
                <a:spcPct val="150000"/>
              </a:lnSpc>
            </a:pPr>
            <a:r>
              <a:rPr lang="zh-CN" altLang="en-US" sz="1400" dirty="0" smtClean="0">
                <a:latin typeface="Calibri Light" panose="020F0302020204030204" pitchFamily="34" charset="0"/>
              </a:rPr>
              <a:t>微信平台：华电学生资助管理中心  </a:t>
            </a:r>
            <a:r>
              <a:rPr lang="en-US" altLang="zh-CN" sz="1400" dirty="0" smtClean="0">
                <a:latin typeface="Calibri Light" panose="020F0302020204030204" pitchFamily="34" charset="0"/>
              </a:rPr>
              <a:t>ncepu_zzzx</a:t>
            </a:r>
          </a:p>
          <a:p>
            <a:pPr algn="just">
              <a:lnSpc>
                <a:spcPct val="150000"/>
              </a:lnSpc>
            </a:pPr>
            <a:r>
              <a:rPr lang="zh-CN" altLang="en-US" sz="1400" dirty="0">
                <a:latin typeface="Calibri Light" panose="020F0302020204030204" pitchFamily="34" charset="0"/>
              </a:rPr>
              <a:t>联系</a:t>
            </a:r>
            <a:r>
              <a:rPr lang="zh-CN" altLang="en-US" sz="1400" dirty="0" smtClean="0">
                <a:latin typeface="Calibri Light" panose="020F0302020204030204" pitchFamily="34" charset="0"/>
              </a:rPr>
              <a:t>邮箱：</a:t>
            </a:r>
            <a:r>
              <a:rPr lang="en-US" altLang="zh-CN" sz="1400" dirty="0" smtClean="0">
                <a:latin typeface="Calibri Light" panose="020F0302020204030204" pitchFamily="34" charset="0"/>
              </a:rPr>
              <a:t>20501779@ncepu.edu.cn</a:t>
            </a:r>
          </a:p>
          <a:p>
            <a:pPr algn="just">
              <a:lnSpc>
                <a:spcPct val="150000"/>
              </a:lnSpc>
            </a:pPr>
            <a:r>
              <a:rPr lang="zh-CN" altLang="en-US" sz="1400" dirty="0" smtClean="0">
                <a:latin typeface="Calibri Light" panose="020F0302020204030204" pitchFamily="34" charset="0"/>
              </a:rPr>
              <a:t>办公地点：大学生综合服务中心  教二楼</a:t>
            </a:r>
            <a:r>
              <a:rPr lang="en-US" altLang="zh-CN" sz="1400" dirty="0" smtClean="0">
                <a:latin typeface="Calibri Light" panose="020F0302020204030204" pitchFamily="34" charset="0"/>
              </a:rPr>
              <a:t>423</a:t>
            </a:r>
            <a:r>
              <a:rPr lang="zh-CN" altLang="en-US" sz="1400" dirty="0" smtClean="0">
                <a:latin typeface="Calibri Light" panose="020F0302020204030204" pitchFamily="34" charset="0"/>
              </a:rPr>
              <a:t>室</a:t>
            </a:r>
            <a:endParaRPr lang="zh-CN" altLang="en-US" sz="1400" dirty="0">
              <a:latin typeface="Calibri Light" panose="020F0302020204030204" pitchFamily="34" charset="0"/>
            </a:endParaRPr>
          </a:p>
        </p:txBody>
      </p:sp>
      <p:sp>
        <p:nvSpPr>
          <p:cNvPr id="23" name="文本框 22"/>
          <p:cNvSpPr txBox="1"/>
          <p:nvPr/>
        </p:nvSpPr>
        <p:spPr>
          <a:xfrm>
            <a:off x="5701191" y="1746254"/>
            <a:ext cx="5305187" cy="707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i="0" u="none" strike="noStrike" kern="0" cap="none" spc="0" normalizeH="0" baseline="0" noProof="0" dirty="0" smtClean="0">
                <a:ln>
                  <a:noFill/>
                </a:ln>
                <a:solidFill>
                  <a:srgbClr val="3A3A3A"/>
                </a:solidFill>
                <a:effectLst/>
                <a:uLnTx/>
                <a:uFillTx/>
                <a:latin typeface="黑体" panose="02010609060101010101" pitchFamily="49" charset="-122"/>
                <a:ea typeface="黑体" panose="02010609060101010101" pitchFamily="49" charset="-122"/>
              </a:rPr>
              <a:t>联系</a:t>
            </a:r>
            <a:r>
              <a:rPr lang="zh-CN" altLang="en-US" sz="4000" kern="0" dirty="0" smtClean="0">
                <a:solidFill>
                  <a:srgbClr val="3A3A3A"/>
                </a:solidFill>
                <a:latin typeface="黑体" panose="02010609060101010101" pitchFamily="49" charset="-122"/>
                <a:ea typeface="黑体" panose="02010609060101010101" pitchFamily="49" charset="-122"/>
              </a:rPr>
              <a:t>我们</a:t>
            </a:r>
            <a:r>
              <a:rPr lang="en-US" altLang="zh-CN" sz="2400" kern="0" dirty="0">
                <a:solidFill>
                  <a:srgbClr val="FFC001"/>
                </a:solidFill>
                <a:latin typeface="黑体" panose="02010609060101010101" pitchFamily="49" charset="-122"/>
                <a:ea typeface="黑体" panose="02010609060101010101" pitchFamily="49" charset="-122"/>
              </a:rPr>
              <a:t> </a:t>
            </a:r>
            <a:r>
              <a:rPr lang="en-US" altLang="zh-CN" sz="2400" kern="0" dirty="0" smtClean="0">
                <a:solidFill>
                  <a:srgbClr val="FFC001"/>
                </a:solidFill>
                <a:latin typeface="Calibri Light" panose="020F0302020204030204" pitchFamily="34" charset="0"/>
              </a:rPr>
              <a:t>contact us</a:t>
            </a:r>
            <a:endParaRPr kumimoji="0" lang="zh-CN" altLang="en-US" sz="2400" i="0" u="none" strike="noStrike" kern="0" cap="none" spc="0" normalizeH="0" baseline="0" noProof="0" dirty="0">
              <a:ln>
                <a:noFill/>
              </a:ln>
              <a:solidFill>
                <a:srgbClr val="3A3A3A"/>
              </a:solidFill>
              <a:effectLst/>
              <a:uLnTx/>
              <a:uFillTx/>
              <a:latin typeface="Calibri Light" panose="020F0302020204030204" pitchFamily="34" charset="0"/>
            </a:endParaRPr>
          </a:p>
        </p:txBody>
      </p:sp>
      <p:sp>
        <p:nvSpPr>
          <p:cNvPr id="30" name="任意多边形 29"/>
          <p:cNvSpPr/>
          <p:nvPr/>
        </p:nvSpPr>
        <p:spPr>
          <a:xfrm>
            <a:off x="5834674" y="4970187"/>
            <a:ext cx="2581834"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9549981" y="1926297"/>
            <a:ext cx="170891"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 name="直接连接符 25"/>
          <p:cNvCxnSpPr/>
          <p:nvPr/>
        </p:nvCxnSpPr>
        <p:spPr>
          <a:xfrm>
            <a:off x="5814827" y="4880736"/>
            <a:ext cx="1313757"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a:off x="8152937" y="5571147"/>
            <a:ext cx="264307" cy="117474"/>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 fmla="*/ 0 w 397643"/>
              <a:gd name="connsiteY0" fmla="*/ 74612 h 146050"/>
              <a:gd name="connsiteX1" fmla="*/ 242875 w 397643"/>
              <a:gd name="connsiteY1" fmla="*/ 0 h 146050"/>
              <a:gd name="connsiteX2" fmla="*/ 397643 w 397643"/>
              <a:gd name="connsiteY2" fmla="*/ 146050 h 146050"/>
              <a:gd name="connsiteX3" fmla="*/ 0 w 397643"/>
              <a:gd name="connsiteY3" fmla="*/ 74612 h 146050"/>
              <a:gd name="connsiteX0" fmla="*/ 0 w 242875"/>
              <a:gd name="connsiteY0" fmla="*/ 74612 h 191293"/>
              <a:gd name="connsiteX1" fmla="*/ 242875 w 242875"/>
              <a:gd name="connsiteY1" fmla="*/ 0 h 191293"/>
              <a:gd name="connsiteX2" fmla="*/ 233337 w 242875"/>
              <a:gd name="connsiteY2" fmla="*/ 191293 h 191293"/>
              <a:gd name="connsiteX3" fmla="*/ 0 w 242875"/>
              <a:gd name="connsiteY3" fmla="*/ 74612 h 191293"/>
              <a:gd name="connsiteX0" fmla="*/ 0 w 264307"/>
              <a:gd name="connsiteY0" fmla="*/ 793 h 117474"/>
              <a:gd name="connsiteX1" fmla="*/ 264307 w 264307"/>
              <a:gd name="connsiteY1" fmla="*/ 0 h 117474"/>
              <a:gd name="connsiteX2" fmla="*/ 233337 w 264307"/>
              <a:gd name="connsiteY2" fmla="*/ 117474 h 117474"/>
              <a:gd name="connsiteX3" fmla="*/ 0 w 264307"/>
              <a:gd name="connsiteY3" fmla="*/ 793 h 117474"/>
            </a:gdLst>
            <a:ahLst/>
            <a:cxnLst>
              <a:cxn ang="0">
                <a:pos x="connsiteX0" y="connsiteY0"/>
              </a:cxn>
              <a:cxn ang="0">
                <a:pos x="connsiteX1" y="connsiteY1"/>
              </a:cxn>
              <a:cxn ang="0">
                <a:pos x="connsiteX2" y="connsiteY2"/>
              </a:cxn>
              <a:cxn ang="0">
                <a:pos x="connsiteX3" y="connsiteY3"/>
              </a:cxn>
            </a:cxnLst>
            <a:rect l="l" t="t" r="r" b="b"/>
            <a:pathLst>
              <a:path w="264307" h="117474">
                <a:moveTo>
                  <a:pt x="0" y="793"/>
                </a:moveTo>
                <a:lnTo>
                  <a:pt x="264307" y="0"/>
                </a:lnTo>
                <a:lnTo>
                  <a:pt x="233337" y="117474"/>
                </a:lnTo>
                <a:lnTo>
                  <a:pt x="0" y="793"/>
                </a:lnTo>
                <a:close/>
              </a:path>
            </a:pathLst>
          </a:custGeom>
          <a:solidFill>
            <a:srgbClr val="B08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1206227" y="1536086"/>
            <a:ext cx="509588" cy="476421"/>
            <a:chOff x="8502888" y="1295229"/>
            <a:chExt cx="509588" cy="476421"/>
          </a:xfrm>
        </p:grpSpPr>
        <p:cxnSp>
          <p:nvCxnSpPr>
            <p:cNvPr id="34" name="直接连接符 33"/>
            <p:cNvCxnSpPr/>
            <p:nvPr/>
          </p:nvCxnSpPr>
          <p:spPr>
            <a:xfrm>
              <a:off x="8502888" y="1409700"/>
              <a:ext cx="509588" cy="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877300" y="1295229"/>
              <a:ext cx="0" cy="476421"/>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grpSp>
      <p:cxnSp>
        <p:nvCxnSpPr>
          <p:cNvPr id="41" name="直接连接符 40"/>
          <p:cNvCxnSpPr/>
          <p:nvPr/>
        </p:nvCxnSpPr>
        <p:spPr>
          <a:xfrm>
            <a:off x="1854200" y="2728510"/>
            <a:ext cx="3684606" cy="1867895"/>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20914" y="2066800"/>
            <a:ext cx="3674836" cy="186294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053601" y="4857396"/>
            <a:ext cx="3626848" cy="830997"/>
          </a:xfrm>
          <a:prstGeom prst="rect">
            <a:avLst/>
          </a:prstGeom>
          <a:noFill/>
        </p:spPr>
        <p:txBody>
          <a:bodyPr wrap="square" rtlCol="0">
            <a:spAutoFit/>
          </a:bodyPr>
          <a:lstStyle/>
          <a:p>
            <a:pPr algn="ctr"/>
            <a:r>
              <a:rPr lang="en-US" altLang="zh-CN" sz="2400" dirty="0" smtClean="0">
                <a:solidFill>
                  <a:sysClr val="windowText" lastClr="000000"/>
                </a:solidFill>
                <a:latin typeface="Calibri Light" panose="020F0302020204030204" pitchFamily="34" charset="0"/>
              </a:rPr>
              <a:t>010-61773405</a:t>
            </a:r>
          </a:p>
          <a:p>
            <a:pPr algn="ctr"/>
            <a:r>
              <a:rPr lang="en-US" altLang="zh-CN" sz="2400" dirty="0" smtClean="0">
                <a:solidFill>
                  <a:schemeClr val="bg1"/>
                </a:solidFill>
                <a:latin typeface="Calibri Light" panose="020F0302020204030204" pitchFamily="34" charset="0"/>
              </a:rPr>
              <a:t>010-61773029</a:t>
            </a:r>
            <a:endParaRPr lang="zh-CN" altLang="en-US" sz="2400" dirty="0">
              <a:solidFill>
                <a:schemeClr val="bg1"/>
              </a:solidFill>
              <a:latin typeface="Calibri Light" panose="020F0302020204030204" pitchFamily="34" charset="0"/>
            </a:endParaRPr>
          </a:p>
        </p:txBody>
      </p:sp>
      <p:sp>
        <p:nvSpPr>
          <p:cNvPr id="21" name="KSO_Shape"/>
          <p:cNvSpPr>
            <a:spLocks/>
          </p:cNvSpPr>
          <p:nvPr/>
        </p:nvSpPr>
        <p:spPr bwMode="auto">
          <a:xfrm>
            <a:off x="2533764" y="416227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endParaRPr>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53481" y="3413777"/>
            <a:ext cx="1659759" cy="1659759"/>
          </a:xfrm>
          <a:prstGeom prst="rect">
            <a:avLst/>
          </a:prstGeom>
        </p:spPr>
      </p:pic>
    </p:spTree>
    <p:extLst>
      <p:ext uri="{BB962C8B-B14F-4D97-AF65-F5344CB8AC3E}">
        <p14:creationId xmlns:p14="http://schemas.microsoft.com/office/powerpoint/2010/main" val="2710823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rot="2700000">
            <a:off x="5245728" y="-1604723"/>
            <a:ext cx="3177271" cy="3177271"/>
          </a:xfrm>
          <a:custGeom>
            <a:avLst/>
            <a:gdLst>
              <a:gd name="connsiteX0" fmla="*/ 0 w 3177271"/>
              <a:gd name="connsiteY0" fmla="*/ 3166723 h 3177271"/>
              <a:gd name="connsiteX1" fmla="*/ 3166723 w 3177271"/>
              <a:gd name="connsiteY1" fmla="*/ 0 h 3177271"/>
              <a:gd name="connsiteX2" fmla="*/ 3177271 w 3177271"/>
              <a:gd name="connsiteY2" fmla="*/ 0 h 3177271"/>
              <a:gd name="connsiteX3" fmla="*/ 3177271 w 3177271"/>
              <a:gd name="connsiteY3" fmla="*/ 3177271 h 3177271"/>
              <a:gd name="connsiteX4" fmla="*/ 0 w 3177271"/>
              <a:gd name="connsiteY4" fmla="*/ 3177271 h 3177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7271" h="3177271">
                <a:moveTo>
                  <a:pt x="0" y="3166723"/>
                </a:moveTo>
                <a:lnTo>
                  <a:pt x="3166723" y="0"/>
                </a:lnTo>
                <a:lnTo>
                  <a:pt x="3177271" y="0"/>
                </a:lnTo>
                <a:lnTo>
                  <a:pt x="3177271" y="3177271"/>
                </a:lnTo>
                <a:lnTo>
                  <a:pt x="0" y="317727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任意多边形 24"/>
          <p:cNvSpPr/>
          <p:nvPr/>
        </p:nvSpPr>
        <p:spPr>
          <a:xfrm rot="2700000">
            <a:off x="11783801" y="1930927"/>
            <a:ext cx="816398" cy="816398"/>
          </a:xfrm>
          <a:custGeom>
            <a:avLst/>
            <a:gdLst>
              <a:gd name="connsiteX0" fmla="*/ 0 w 816398"/>
              <a:gd name="connsiteY0" fmla="*/ 0 h 816398"/>
              <a:gd name="connsiteX1" fmla="*/ 816398 w 816398"/>
              <a:gd name="connsiteY1" fmla="*/ 816398 h 816398"/>
              <a:gd name="connsiteX2" fmla="*/ 0 w 816398"/>
              <a:gd name="connsiteY2" fmla="*/ 816398 h 816398"/>
            </a:gdLst>
            <a:ahLst/>
            <a:cxnLst>
              <a:cxn ang="0">
                <a:pos x="connsiteX0" y="connsiteY0"/>
              </a:cxn>
              <a:cxn ang="0">
                <a:pos x="connsiteX1" y="connsiteY1"/>
              </a:cxn>
              <a:cxn ang="0">
                <a:pos x="connsiteX2" y="connsiteY2"/>
              </a:cxn>
            </a:cxnLst>
            <a:rect l="l" t="t" r="r" b="b"/>
            <a:pathLst>
              <a:path w="816398" h="816398">
                <a:moveTo>
                  <a:pt x="0" y="0"/>
                </a:moveTo>
                <a:lnTo>
                  <a:pt x="816398" y="816398"/>
                </a:lnTo>
                <a:lnTo>
                  <a:pt x="0" y="81639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任意多边形 50"/>
          <p:cNvSpPr/>
          <p:nvPr/>
        </p:nvSpPr>
        <p:spPr>
          <a:xfrm rot="2700000">
            <a:off x="-436148" y="6200721"/>
            <a:ext cx="1716663" cy="414787"/>
          </a:xfrm>
          <a:custGeom>
            <a:avLst/>
            <a:gdLst>
              <a:gd name="connsiteX0" fmla="*/ 0 w 1716663"/>
              <a:gd name="connsiteY0" fmla="*/ 0 h 414787"/>
              <a:gd name="connsiteX1" fmla="*/ 1716663 w 1716663"/>
              <a:gd name="connsiteY1" fmla="*/ 0 h 414787"/>
              <a:gd name="connsiteX2" fmla="*/ 1301876 w 1716663"/>
              <a:gd name="connsiteY2" fmla="*/ 414787 h 414787"/>
              <a:gd name="connsiteX3" fmla="*/ 414787 w 1716663"/>
              <a:gd name="connsiteY3" fmla="*/ 414787 h 414787"/>
            </a:gdLst>
            <a:ahLst/>
            <a:cxnLst>
              <a:cxn ang="0">
                <a:pos x="connsiteX0" y="connsiteY0"/>
              </a:cxn>
              <a:cxn ang="0">
                <a:pos x="connsiteX1" y="connsiteY1"/>
              </a:cxn>
              <a:cxn ang="0">
                <a:pos x="connsiteX2" y="connsiteY2"/>
              </a:cxn>
              <a:cxn ang="0">
                <a:pos x="connsiteX3" y="connsiteY3"/>
              </a:cxn>
            </a:cxnLst>
            <a:rect l="l" t="t" r="r" b="b"/>
            <a:pathLst>
              <a:path w="1716663" h="414787">
                <a:moveTo>
                  <a:pt x="0" y="0"/>
                </a:moveTo>
                <a:lnTo>
                  <a:pt x="1716663" y="0"/>
                </a:lnTo>
                <a:lnTo>
                  <a:pt x="1301876" y="414787"/>
                </a:lnTo>
                <a:lnTo>
                  <a:pt x="414787" y="414787"/>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文本框 18"/>
          <p:cNvSpPr txBox="1"/>
          <p:nvPr/>
        </p:nvSpPr>
        <p:spPr>
          <a:xfrm>
            <a:off x="679623" y="4359425"/>
            <a:ext cx="6899445" cy="707886"/>
          </a:xfrm>
          <a:prstGeom prst="rect">
            <a:avLst/>
          </a:prstGeom>
          <a:noFill/>
        </p:spPr>
        <p:txBody>
          <a:bodyPr wrap="square" rtlCol="0">
            <a:spAutoFit/>
          </a:bodyPr>
          <a:lstStyle/>
          <a:p>
            <a:r>
              <a:rPr lang="zh-CN" altLang="en-US" sz="4000" b="1" dirty="0" smtClean="0">
                <a:solidFill>
                  <a:srgbClr val="3A3A3A"/>
                </a:solidFill>
                <a:latin typeface="黑体" panose="02010609060101010101" pitchFamily="49" charset="-122"/>
                <a:ea typeface="黑体" panose="02010609060101010101" pitchFamily="49" charset="-122"/>
              </a:rPr>
              <a:t>基层就业补偿代偿</a:t>
            </a:r>
            <a:r>
              <a:rPr lang="zh-CN" altLang="en-US" sz="4000" b="1" dirty="0" smtClean="0">
                <a:solidFill>
                  <a:srgbClr val="FFC001"/>
                </a:solidFill>
                <a:latin typeface="黑体" panose="02010609060101010101" pitchFamily="49" charset="-122"/>
                <a:ea typeface="黑体" panose="02010609060101010101" pitchFamily="49" charset="-122"/>
              </a:rPr>
              <a:t>政策</a:t>
            </a:r>
            <a:r>
              <a:rPr lang="zh-CN" altLang="en-US" sz="4000" b="1" dirty="0">
                <a:solidFill>
                  <a:srgbClr val="FFC001"/>
                </a:solidFill>
                <a:latin typeface="黑体" panose="02010609060101010101" pitchFamily="49" charset="-122"/>
                <a:ea typeface="黑体" panose="02010609060101010101" pitchFamily="49" charset="-122"/>
              </a:rPr>
              <a:t>宣讲</a:t>
            </a:r>
            <a:r>
              <a:rPr lang="zh-CN" altLang="en-US" sz="4000" b="1" dirty="0" smtClean="0">
                <a:solidFill>
                  <a:srgbClr val="FFC001"/>
                </a:solidFill>
                <a:latin typeface="黑体" panose="02010609060101010101" pitchFamily="49" charset="-122"/>
                <a:ea typeface="黑体" panose="02010609060101010101" pitchFamily="49" charset="-122"/>
              </a:rPr>
              <a:t>会</a:t>
            </a:r>
            <a:endParaRPr lang="zh-CN" altLang="en-US" sz="4000" b="1" dirty="0">
              <a:solidFill>
                <a:srgbClr val="FFC001"/>
              </a:solidFill>
              <a:latin typeface="黑体" panose="02010609060101010101" pitchFamily="49" charset="-122"/>
              <a:ea typeface="黑体" panose="02010609060101010101" pitchFamily="49" charset="-122"/>
            </a:endParaRPr>
          </a:p>
        </p:txBody>
      </p:sp>
      <p:sp>
        <p:nvSpPr>
          <p:cNvPr id="21" name="椭圆 20"/>
          <p:cNvSpPr/>
          <p:nvPr/>
        </p:nvSpPr>
        <p:spPr>
          <a:xfrm>
            <a:off x="3318634" y="2332799"/>
            <a:ext cx="1203960" cy="1203960"/>
          </a:xfrm>
          <a:prstGeom prst="ellipse">
            <a:avLst/>
          </a:prstGeom>
          <a:noFill/>
          <a:ln>
            <a:solidFill>
              <a:srgbClr val="3A3A3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700000">
            <a:off x="-337104" y="6508630"/>
            <a:ext cx="925070" cy="462535"/>
          </a:xfrm>
          <a:custGeom>
            <a:avLst/>
            <a:gdLst>
              <a:gd name="connsiteX0" fmla="*/ 0 w 925070"/>
              <a:gd name="connsiteY0" fmla="*/ 0 h 462535"/>
              <a:gd name="connsiteX1" fmla="*/ 925070 w 925070"/>
              <a:gd name="connsiteY1" fmla="*/ 0 h 462535"/>
              <a:gd name="connsiteX2" fmla="*/ 462535 w 925070"/>
              <a:gd name="connsiteY2" fmla="*/ 462535 h 462535"/>
            </a:gdLst>
            <a:ahLst/>
            <a:cxnLst>
              <a:cxn ang="0">
                <a:pos x="connsiteX0" y="connsiteY0"/>
              </a:cxn>
              <a:cxn ang="0">
                <a:pos x="connsiteX1" y="connsiteY1"/>
              </a:cxn>
              <a:cxn ang="0">
                <a:pos x="connsiteX2" y="connsiteY2"/>
              </a:cxn>
            </a:cxnLst>
            <a:rect l="l" t="t" r="r" b="b"/>
            <a:pathLst>
              <a:path w="925070" h="462535">
                <a:moveTo>
                  <a:pt x="0" y="0"/>
                </a:moveTo>
                <a:lnTo>
                  <a:pt x="925070" y="0"/>
                </a:lnTo>
                <a:lnTo>
                  <a:pt x="462535" y="462535"/>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 name="直接连接符 25"/>
          <p:cNvCxnSpPr/>
          <p:nvPr/>
        </p:nvCxnSpPr>
        <p:spPr>
          <a:xfrm>
            <a:off x="5574890" y="1386348"/>
            <a:ext cx="1259473" cy="1259473"/>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35502" y="2282916"/>
            <a:ext cx="1259473" cy="125947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0" name="任意多边形 29"/>
          <p:cNvSpPr/>
          <p:nvPr/>
        </p:nvSpPr>
        <p:spPr>
          <a:xfrm rot="2700000">
            <a:off x="11958528" y="6511803"/>
            <a:ext cx="307527" cy="532977"/>
          </a:xfrm>
          <a:custGeom>
            <a:avLst/>
            <a:gdLst>
              <a:gd name="connsiteX0" fmla="*/ 0 w 307527"/>
              <a:gd name="connsiteY0" fmla="*/ 0 h 532977"/>
              <a:gd name="connsiteX1" fmla="*/ 307527 w 307527"/>
              <a:gd name="connsiteY1" fmla="*/ 307527 h 532977"/>
              <a:gd name="connsiteX2" fmla="*/ 82077 w 307527"/>
              <a:gd name="connsiteY2" fmla="*/ 532977 h 532977"/>
              <a:gd name="connsiteX3" fmla="*/ 0 w 307527"/>
              <a:gd name="connsiteY3" fmla="*/ 532977 h 532977"/>
            </a:gdLst>
            <a:ahLst/>
            <a:cxnLst>
              <a:cxn ang="0">
                <a:pos x="connsiteX0" y="connsiteY0"/>
              </a:cxn>
              <a:cxn ang="0">
                <a:pos x="connsiteX1" y="connsiteY1"/>
              </a:cxn>
              <a:cxn ang="0">
                <a:pos x="connsiteX2" y="connsiteY2"/>
              </a:cxn>
              <a:cxn ang="0">
                <a:pos x="connsiteX3" y="connsiteY3"/>
              </a:cxn>
            </a:cxnLst>
            <a:rect l="l" t="t" r="r" b="b"/>
            <a:pathLst>
              <a:path w="307527" h="532977">
                <a:moveTo>
                  <a:pt x="0" y="0"/>
                </a:moveTo>
                <a:lnTo>
                  <a:pt x="307527" y="307527"/>
                </a:lnTo>
                <a:lnTo>
                  <a:pt x="82077" y="532977"/>
                </a:lnTo>
                <a:lnTo>
                  <a:pt x="0" y="532977"/>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9" name="直接连接符 28"/>
          <p:cNvCxnSpPr/>
          <p:nvPr/>
        </p:nvCxnSpPr>
        <p:spPr>
          <a:xfrm>
            <a:off x="8490519" y="4133042"/>
            <a:ext cx="3014169" cy="2959980"/>
          </a:xfrm>
          <a:prstGeom prst="line">
            <a:avLst/>
          </a:prstGeom>
          <a:ln>
            <a:solidFill>
              <a:srgbClr val="FFC001"/>
            </a:solidFill>
          </a:ln>
        </p:spPr>
        <p:style>
          <a:lnRef idx="1">
            <a:schemeClr val="accent1"/>
          </a:lnRef>
          <a:fillRef idx="0">
            <a:schemeClr val="accent1"/>
          </a:fillRef>
          <a:effectRef idx="0">
            <a:schemeClr val="accent1"/>
          </a:effectRef>
          <a:fontRef idx="minor">
            <a:schemeClr val="tx1"/>
          </a:fontRef>
        </p:style>
      </p:cxnSp>
      <p:pic>
        <p:nvPicPr>
          <p:cNvPr id="18" name="图片 17" descr="C:\Users\lenovo\Desktop\A02-标志释义.pngA02-标志释义"/>
          <p:cNvPicPr>
            <a:picLocks noChangeAspect="1"/>
          </p:cNvPicPr>
          <p:nvPr/>
        </p:nvPicPr>
        <p:blipFill rotWithShape="1">
          <a:blip r:embed="rId3" cstate="print"/>
          <a:srcRect/>
          <a:stretch>
            <a:fillRect/>
          </a:stretch>
        </p:blipFill>
        <p:spPr>
          <a:xfrm>
            <a:off x="3340589" y="2354203"/>
            <a:ext cx="1160049" cy="1161151"/>
          </a:xfrm>
          <a:prstGeom prst="rect">
            <a:avLst/>
          </a:prstGeom>
          <a:effectLst>
            <a:outerShdw blurRad="50800" dist="38100" dir="2700000" algn="tl" rotWithShape="0">
              <a:prstClr val="black">
                <a:alpha val="40000"/>
              </a:prstClr>
            </a:outerShdw>
          </a:effectLst>
        </p:spPr>
      </p:pic>
      <p:sp>
        <p:nvSpPr>
          <p:cNvPr id="31" name="文本框 22"/>
          <p:cNvSpPr txBox="1"/>
          <p:nvPr/>
        </p:nvSpPr>
        <p:spPr>
          <a:xfrm>
            <a:off x="2580870" y="3750261"/>
            <a:ext cx="2679488" cy="523220"/>
          </a:xfrm>
          <a:prstGeom prst="rect">
            <a:avLst/>
          </a:prstGeom>
          <a:noFill/>
        </p:spPr>
        <p:txBody>
          <a:bodyPr wrap="square" rtlCol="0">
            <a:spAutoFit/>
          </a:bodyPr>
          <a:lstStyle/>
          <a:p>
            <a:pPr algn="ctr"/>
            <a:r>
              <a:rPr lang="en-US" altLang="zh-CN" sz="2800" b="1" dirty="0" smtClean="0">
                <a:solidFill>
                  <a:srgbClr val="3A3A3A"/>
                </a:solidFill>
                <a:latin typeface="黑体" panose="02010609060101010101" pitchFamily="49" charset="-122"/>
                <a:ea typeface="黑体" panose="02010609060101010101" pitchFamily="49" charset="-122"/>
              </a:rPr>
              <a:t>2018</a:t>
            </a:r>
            <a:r>
              <a:rPr lang="zh-CN" altLang="en-US" sz="2800" b="1" dirty="0" smtClean="0">
                <a:solidFill>
                  <a:srgbClr val="3A3A3A"/>
                </a:solidFill>
                <a:latin typeface="黑体" panose="02010609060101010101" pitchFamily="49" charset="-122"/>
                <a:ea typeface="黑体" panose="02010609060101010101" pitchFamily="49" charset="-122"/>
              </a:rPr>
              <a:t>届毕业生</a:t>
            </a:r>
            <a:endParaRPr lang="zh-CN" altLang="en-US" sz="2800" b="1" dirty="0">
              <a:solidFill>
                <a:srgbClr val="3A3A3A"/>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22491" t="2937" r="8650" b="1772"/>
          <a:stretch/>
        </p:blipFill>
        <p:spPr>
          <a:xfrm>
            <a:off x="6912463" y="86129"/>
            <a:ext cx="4493341" cy="4493340"/>
          </a:xfrm>
          <a:prstGeom prst="flowChartDecision">
            <a:avLst/>
          </a:prstGeom>
        </p:spPr>
      </p:pic>
      <p:pic>
        <p:nvPicPr>
          <p:cNvPr id="4" name="图片 3"/>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8180" r="24778"/>
          <a:stretch/>
        </p:blipFill>
        <p:spPr>
          <a:xfrm>
            <a:off x="9190144" y="2354203"/>
            <a:ext cx="4629088" cy="4603237"/>
          </a:xfrm>
          <a:prstGeom prst="flowChartDecision">
            <a:avLst/>
          </a:prstGeom>
        </p:spPr>
      </p:pic>
      <p:pic>
        <p:nvPicPr>
          <p:cNvPr id="5" name="图片 4"/>
          <p:cNvPicPr>
            <a:picLocks noChangeAspect="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34231"/>
          <a:stretch/>
        </p:blipFill>
        <p:spPr>
          <a:xfrm>
            <a:off x="9262448" y="-2262758"/>
            <a:ext cx="4484479" cy="4545674"/>
          </a:xfrm>
          <a:prstGeom prst="flowChartDecision">
            <a:avLst/>
          </a:prstGeom>
        </p:spPr>
      </p:pic>
    </p:spTree>
    <p:extLst>
      <p:ext uri="{BB962C8B-B14F-4D97-AF65-F5344CB8AC3E}">
        <p14:creationId xmlns:p14="http://schemas.microsoft.com/office/powerpoint/2010/main" val="318375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191338" y="2997309"/>
            <a:ext cx="1188720" cy="118872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3124893" y="2997309"/>
            <a:ext cx="2574199" cy="115824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3627162" y="3068597"/>
            <a:ext cx="1569660" cy="923330"/>
          </a:xfrm>
          <a:prstGeom prst="rect">
            <a:avLst/>
          </a:prstGeom>
          <a:noFill/>
        </p:spPr>
        <p:txBody>
          <a:bodyPr wrap="none" rtlCol="0">
            <a:spAutoFit/>
          </a:bodyPr>
          <a:lstStyle/>
          <a:p>
            <a:r>
              <a:rPr lang="zh-CN" altLang="en-US" sz="5400" b="1" dirty="0" smtClean="0">
                <a:solidFill>
                  <a:srgbClr val="FFC001"/>
                </a:solidFill>
                <a:latin typeface="黑体" panose="02010609060101010101" pitchFamily="49" charset="-122"/>
                <a:ea typeface="黑体" panose="02010609060101010101" pitchFamily="49" charset="-122"/>
              </a:rPr>
              <a:t>目录</a:t>
            </a:r>
            <a:endParaRPr lang="zh-CN" altLang="en-US" sz="5400" b="1" dirty="0">
              <a:solidFill>
                <a:srgbClr val="FFC001"/>
              </a:solidFill>
              <a:latin typeface="黑体" panose="02010609060101010101" pitchFamily="49" charset="-122"/>
              <a:ea typeface="黑体" panose="02010609060101010101" pitchFamily="49" charset="-122"/>
            </a:endParaRPr>
          </a:p>
        </p:txBody>
      </p:sp>
      <p:sp>
        <p:nvSpPr>
          <p:cNvPr id="10" name="文本框 9"/>
          <p:cNvSpPr txBox="1"/>
          <p:nvPr/>
        </p:nvSpPr>
        <p:spPr>
          <a:xfrm>
            <a:off x="6824690" y="1805541"/>
            <a:ext cx="721672"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01</a:t>
            </a:r>
            <a:endParaRPr lang="zh-CN" altLang="en-US" sz="4800" dirty="0">
              <a:latin typeface="Yu Gothic UI Light" panose="020B0300000000000000" pitchFamily="34" charset="-128"/>
              <a:ea typeface="Yu Gothic UI Light" panose="020B0300000000000000" pitchFamily="34" charset="-128"/>
            </a:endParaRPr>
          </a:p>
        </p:txBody>
      </p:sp>
      <p:sp>
        <p:nvSpPr>
          <p:cNvPr id="11" name="矩形 10"/>
          <p:cNvSpPr/>
          <p:nvPr/>
        </p:nvSpPr>
        <p:spPr>
          <a:xfrm>
            <a:off x="7705049" y="1923804"/>
            <a:ext cx="1627369" cy="523220"/>
          </a:xfrm>
          <a:prstGeom prst="rect">
            <a:avLst/>
          </a:prstGeom>
        </p:spPr>
        <p:txBody>
          <a:bodyPr wrap="none">
            <a:spAutoFit/>
          </a:bodyPr>
          <a:lstStyle/>
          <a:p>
            <a:pPr lvl="0" algn="ctr"/>
            <a:r>
              <a:rPr lang="zh-CN" altLang="en-US" sz="2800" b="1" dirty="0" smtClean="0">
                <a:solidFill>
                  <a:srgbClr val="3A3A3A"/>
                </a:solidFill>
                <a:latin typeface="黑体" panose="02010609060101010101" pitchFamily="49" charset="-122"/>
                <a:ea typeface="黑体" panose="02010609060101010101" pitchFamily="49" charset="-122"/>
              </a:rPr>
              <a:t>政策</a:t>
            </a:r>
            <a:r>
              <a:rPr lang="zh-CN" altLang="en-US" sz="2800" b="1" dirty="0" smtClean="0">
                <a:solidFill>
                  <a:srgbClr val="FFC001"/>
                </a:solidFill>
                <a:latin typeface="黑体" panose="02010609060101010101" pitchFamily="49" charset="-122"/>
                <a:ea typeface="黑体" panose="02010609060101010101" pitchFamily="49" charset="-122"/>
              </a:rPr>
              <a:t>解读</a:t>
            </a:r>
            <a:endParaRPr lang="zh-CN" altLang="en-US" sz="2800" b="1" dirty="0">
              <a:solidFill>
                <a:srgbClr val="FFC001"/>
              </a:solidFill>
              <a:latin typeface="黑体" panose="02010609060101010101" pitchFamily="49" charset="-122"/>
              <a:ea typeface="黑体" panose="02010609060101010101" pitchFamily="49" charset="-122"/>
            </a:endParaRPr>
          </a:p>
        </p:txBody>
      </p:sp>
      <p:cxnSp>
        <p:nvCxnSpPr>
          <p:cNvPr id="14" name="直接连接符 13"/>
          <p:cNvCxnSpPr/>
          <p:nvPr/>
        </p:nvCxnSpPr>
        <p:spPr>
          <a:xfrm>
            <a:off x="7611191" y="1897875"/>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841393" y="3158542"/>
            <a:ext cx="829073" cy="830997"/>
            <a:chOff x="1469019" y="899158"/>
            <a:chExt cx="829073" cy="830997"/>
          </a:xfrm>
        </p:grpSpPr>
        <p:sp>
          <p:nvSpPr>
            <p:cNvPr id="17" name="文本框 16"/>
            <p:cNvSpPr txBox="1"/>
            <p:nvPr/>
          </p:nvSpPr>
          <p:spPr>
            <a:xfrm>
              <a:off x="1469019" y="899158"/>
              <a:ext cx="829073"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02</a:t>
              </a:r>
              <a:endParaRPr lang="zh-CN" altLang="en-US" sz="4800" dirty="0">
                <a:latin typeface="Yu Gothic UI Light" panose="020B0300000000000000" pitchFamily="34" charset="-128"/>
                <a:ea typeface="Yu Gothic UI Light" panose="020B0300000000000000" pitchFamily="34" charset="-128"/>
              </a:endParaRPr>
            </a:p>
          </p:txBody>
        </p:sp>
        <p:cxnSp>
          <p:nvCxnSpPr>
            <p:cNvPr id="20" name="直接连接符 19"/>
            <p:cNvCxnSpPr/>
            <p:nvPr/>
          </p:nvCxnSpPr>
          <p:spPr>
            <a:xfrm>
              <a:off x="2255520" y="991492"/>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6892006" y="4420365"/>
            <a:ext cx="819455" cy="830997"/>
          </a:xfrm>
          <a:prstGeom prst="rect">
            <a:avLst/>
          </a:prstGeom>
          <a:noFill/>
        </p:spPr>
        <p:txBody>
          <a:bodyPr wrap="none" rtlCol="0">
            <a:spAutoFit/>
          </a:bodyPr>
          <a:lstStyle/>
          <a:p>
            <a:r>
              <a:rPr lang="en-US" altLang="zh-CN" sz="4800" dirty="0">
                <a:latin typeface="Yu Gothic UI Light" panose="020B0300000000000000" pitchFamily="34" charset="-128"/>
                <a:ea typeface="Yu Gothic UI Light" panose="020B0300000000000000" pitchFamily="34" charset="-128"/>
              </a:rPr>
              <a:t>03</a:t>
            </a:r>
            <a:endParaRPr lang="zh-CN" altLang="en-US" sz="4800" dirty="0">
              <a:latin typeface="Yu Gothic UI Light" panose="020B0300000000000000" pitchFamily="34" charset="-128"/>
              <a:ea typeface="Yu Gothic UI Light" panose="020B0300000000000000" pitchFamily="34" charset="-128"/>
            </a:endParaRPr>
          </a:p>
        </p:txBody>
      </p:sp>
      <p:cxnSp>
        <p:nvCxnSpPr>
          <p:cNvPr id="30" name="直接连接符 29"/>
          <p:cNvCxnSpPr/>
          <p:nvPr/>
        </p:nvCxnSpPr>
        <p:spPr>
          <a:xfrm>
            <a:off x="7607799" y="4526753"/>
            <a:ext cx="0" cy="646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711461" y="3235573"/>
            <a:ext cx="1620957" cy="523220"/>
          </a:xfrm>
          <a:prstGeom prst="rect">
            <a:avLst/>
          </a:prstGeom>
        </p:spPr>
        <p:txBody>
          <a:bodyPr wrap="none">
            <a:spAutoFit/>
          </a:bodyPr>
          <a:lstStyle/>
          <a:p>
            <a:pPr lvl="0" algn="ctr"/>
            <a:r>
              <a:rPr lang="zh-CN" altLang="en-US" sz="2800" b="1" dirty="0" smtClean="0">
                <a:solidFill>
                  <a:srgbClr val="FFC001"/>
                </a:solidFill>
                <a:latin typeface="黑体" panose="02010609060101010101" pitchFamily="49" charset="-122"/>
                <a:ea typeface="黑体" panose="02010609060101010101" pitchFamily="49" charset="-122"/>
              </a:rPr>
              <a:t>申请</a:t>
            </a:r>
            <a:r>
              <a:rPr lang="zh-CN" altLang="en-US" sz="2800" b="1" dirty="0" smtClean="0">
                <a:solidFill>
                  <a:srgbClr val="3A3A3A"/>
                </a:solidFill>
                <a:latin typeface="黑体" panose="02010609060101010101" pitchFamily="49" charset="-122"/>
                <a:ea typeface="黑体" panose="02010609060101010101" pitchFamily="49" charset="-122"/>
              </a:rPr>
              <a:t>流程</a:t>
            </a:r>
            <a:endParaRPr lang="zh-CN" altLang="en-US" sz="2800" b="1" dirty="0">
              <a:solidFill>
                <a:srgbClr val="3A3A3A"/>
              </a:solidFill>
              <a:latin typeface="黑体" panose="02010609060101010101" pitchFamily="49" charset="-122"/>
              <a:ea typeface="黑体" panose="02010609060101010101" pitchFamily="49" charset="-122"/>
            </a:endParaRPr>
          </a:p>
        </p:txBody>
      </p:sp>
      <p:sp>
        <p:nvSpPr>
          <p:cNvPr id="35" name="矩形 34"/>
          <p:cNvSpPr/>
          <p:nvPr/>
        </p:nvSpPr>
        <p:spPr>
          <a:xfrm>
            <a:off x="7711461" y="4538675"/>
            <a:ext cx="1620957" cy="523220"/>
          </a:xfrm>
          <a:prstGeom prst="rect">
            <a:avLst/>
          </a:prstGeom>
        </p:spPr>
        <p:txBody>
          <a:bodyPr wrap="none">
            <a:spAutoFit/>
          </a:bodyPr>
          <a:lstStyle/>
          <a:p>
            <a:pPr lvl="0" algn="ctr"/>
            <a:r>
              <a:rPr lang="zh-CN" altLang="en-US" sz="2800" b="1" dirty="0" smtClean="0">
                <a:solidFill>
                  <a:srgbClr val="3A3A3A"/>
                </a:solidFill>
                <a:latin typeface="黑体" panose="02010609060101010101" pitchFamily="49" charset="-122"/>
                <a:ea typeface="黑体" panose="02010609060101010101" pitchFamily="49" charset="-122"/>
              </a:rPr>
              <a:t>常见</a:t>
            </a:r>
            <a:r>
              <a:rPr lang="zh-CN" altLang="en-US" sz="2800" b="1" dirty="0" smtClean="0">
                <a:solidFill>
                  <a:srgbClr val="FFC001"/>
                </a:solidFill>
                <a:latin typeface="黑体" panose="02010609060101010101" pitchFamily="49" charset="-122"/>
                <a:ea typeface="黑体" panose="02010609060101010101" pitchFamily="49" charset="-122"/>
              </a:rPr>
              <a:t>问题</a:t>
            </a:r>
            <a:endParaRPr lang="zh-CN" altLang="en-US" sz="2800" b="1" dirty="0">
              <a:solidFill>
                <a:srgbClr val="FFC001"/>
              </a:solidFill>
              <a:latin typeface="黑体" panose="02010609060101010101" pitchFamily="49" charset="-122"/>
              <a:ea typeface="黑体" panose="02010609060101010101" pitchFamily="49" charset="-122"/>
            </a:endParaRPr>
          </a:p>
        </p:txBody>
      </p:sp>
      <p:sp>
        <p:nvSpPr>
          <p:cNvPr id="36" name="任意多边形 35"/>
          <p:cNvSpPr/>
          <p:nvPr/>
        </p:nvSpPr>
        <p:spPr>
          <a:xfrm rot="2700000">
            <a:off x="-436148" y="6200721"/>
            <a:ext cx="1716663" cy="414787"/>
          </a:xfrm>
          <a:custGeom>
            <a:avLst/>
            <a:gdLst>
              <a:gd name="connsiteX0" fmla="*/ 0 w 1716663"/>
              <a:gd name="connsiteY0" fmla="*/ 0 h 414787"/>
              <a:gd name="connsiteX1" fmla="*/ 1716663 w 1716663"/>
              <a:gd name="connsiteY1" fmla="*/ 0 h 414787"/>
              <a:gd name="connsiteX2" fmla="*/ 1301876 w 1716663"/>
              <a:gd name="connsiteY2" fmla="*/ 414787 h 414787"/>
              <a:gd name="connsiteX3" fmla="*/ 414787 w 1716663"/>
              <a:gd name="connsiteY3" fmla="*/ 414787 h 414787"/>
            </a:gdLst>
            <a:ahLst/>
            <a:cxnLst>
              <a:cxn ang="0">
                <a:pos x="connsiteX0" y="connsiteY0"/>
              </a:cxn>
              <a:cxn ang="0">
                <a:pos x="connsiteX1" y="connsiteY1"/>
              </a:cxn>
              <a:cxn ang="0">
                <a:pos x="connsiteX2" y="connsiteY2"/>
              </a:cxn>
              <a:cxn ang="0">
                <a:pos x="connsiteX3" y="connsiteY3"/>
              </a:cxn>
            </a:cxnLst>
            <a:rect l="l" t="t" r="r" b="b"/>
            <a:pathLst>
              <a:path w="1716663" h="414787">
                <a:moveTo>
                  <a:pt x="0" y="0"/>
                </a:moveTo>
                <a:lnTo>
                  <a:pt x="1716663" y="0"/>
                </a:lnTo>
                <a:lnTo>
                  <a:pt x="1301876" y="414787"/>
                </a:lnTo>
                <a:lnTo>
                  <a:pt x="414787" y="414787"/>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任意多边形 36"/>
          <p:cNvSpPr/>
          <p:nvPr/>
        </p:nvSpPr>
        <p:spPr>
          <a:xfrm rot="2700000">
            <a:off x="-337104" y="6508630"/>
            <a:ext cx="925070" cy="462535"/>
          </a:xfrm>
          <a:custGeom>
            <a:avLst/>
            <a:gdLst>
              <a:gd name="connsiteX0" fmla="*/ 0 w 925070"/>
              <a:gd name="connsiteY0" fmla="*/ 0 h 462535"/>
              <a:gd name="connsiteX1" fmla="*/ 925070 w 925070"/>
              <a:gd name="connsiteY1" fmla="*/ 0 h 462535"/>
              <a:gd name="connsiteX2" fmla="*/ 462535 w 925070"/>
              <a:gd name="connsiteY2" fmla="*/ 462535 h 462535"/>
            </a:gdLst>
            <a:ahLst/>
            <a:cxnLst>
              <a:cxn ang="0">
                <a:pos x="connsiteX0" y="connsiteY0"/>
              </a:cxn>
              <a:cxn ang="0">
                <a:pos x="connsiteX1" y="connsiteY1"/>
              </a:cxn>
              <a:cxn ang="0">
                <a:pos x="connsiteX2" y="connsiteY2"/>
              </a:cxn>
            </a:cxnLst>
            <a:rect l="l" t="t" r="r" b="b"/>
            <a:pathLst>
              <a:path w="925070" h="462535">
                <a:moveTo>
                  <a:pt x="0" y="0"/>
                </a:moveTo>
                <a:lnTo>
                  <a:pt x="925070" y="0"/>
                </a:lnTo>
                <a:lnTo>
                  <a:pt x="462535" y="462535"/>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矩形 44"/>
          <p:cNvSpPr/>
          <p:nvPr/>
        </p:nvSpPr>
        <p:spPr>
          <a:xfrm>
            <a:off x="-11876" y="323368"/>
            <a:ext cx="12203876" cy="19162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矩形 45"/>
          <p:cNvSpPr/>
          <p:nvPr/>
        </p:nvSpPr>
        <p:spPr>
          <a:xfrm>
            <a:off x="-11876" y="-32871"/>
            <a:ext cx="12203876" cy="3562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95106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par>
                                <p:cTn id="25" presetID="22" presetClass="entr" presetSubtype="8"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p:bldP spid="26"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5917782" y="4785541"/>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p:cNvSpPr/>
          <p:nvPr/>
        </p:nvSpPr>
        <p:spPr>
          <a:xfrm>
            <a:off x="5917782" y="2970956"/>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p:cNvSpPr/>
          <p:nvPr/>
        </p:nvSpPr>
        <p:spPr>
          <a:xfrm>
            <a:off x="5917782" y="1017255"/>
            <a:ext cx="6083717" cy="10331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943897" y="1533832"/>
            <a:ext cx="3362632" cy="3805084"/>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1034600" y="4182202"/>
            <a:ext cx="3181226" cy="1200329"/>
          </a:xfrm>
          <a:prstGeom prst="rect">
            <a:avLst/>
          </a:prstGeom>
          <a:noFill/>
        </p:spPr>
        <p:txBody>
          <a:bodyPr wrap="square" rtlCol="0">
            <a:spAutoFit/>
          </a:bodyPr>
          <a:lstStyle/>
          <a:p>
            <a:pPr algn="r"/>
            <a:r>
              <a:rPr lang="en-US" altLang="zh-CN" sz="3600" dirty="0" smtClean="0">
                <a:solidFill>
                  <a:srgbClr val="3A3A3A"/>
                </a:solidFill>
                <a:latin typeface="Calibri Light" panose="020F0302020204030204" pitchFamily="34" charset="0"/>
              </a:rPr>
              <a:t>Policy</a:t>
            </a:r>
          </a:p>
          <a:p>
            <a:pPr algn="r"/>
            <a:r>
              <a:rPr lang="en-US" altLang="zh-CN" sz="3600" dirty="0" smtClean="0">
                <a:solidFill>
                  <a:srgbClr val="3A3A3A"/>
                </a:solidFill>
                <a:latin typeface="Calibri Light" panose="020F0302020204030204" pitchFamily="34" charset="0"/>
              </a:rPr>
              <a:t> interpretation</a:t>
            </a:r>
          </a:p>
        </p:txBody>
      </p:sp>
      <p:sp>
        <p:nvSpPr>
          <p:cNvPr id="21" name="文本框 20"/>
          <p:cNvSpPr txBox="1"/>
          <p:nvPr/>
        </p:nvSpPr>
        <p:spPr>
          <a:xfrm>
            <a:off x="2118210" y="1724027"/>
            <a:ext cx="2031325" cy="2308324"/>
          </a:xfrm>
          <a:prstGeom prst="rect">
            <a:avLst/>
          </a:prstGeom>
          <a:noFill/>
        </p:spPr>
        <p:txBody>
          <a:bodyPr wrap="none" rtlCol="0">
            <a:spAutoFit/>
          </a:bodyPr>
          <a:lstStyle/>
          <a:p>
            <a:r>
              <a:rPr lang="zh-CN" altLang="en-US" sz="7200" dirty="0" smtClean="0">
                <a:latin typeface="黑体" panose="02010609060101010101" pitchFamily="49" charset="-122"/>
                <a:ea typeface="黑体" panose="02010609060101010101" pitchFamily="49" charset="-122"/>
              </a:rPr>
              <a:t>政策</a:t>
            </a:r>
            <a:endParaRPr lang="en-US" altLang="zh-CN" sz="7200" dirty="0" smtClean="0">
              <a:latin typeface="黑体" panose="02010609060101010101" pitchFamily="49" charset="-122"/>
              <a:ea typeface="黑体" panose="02010609060101010101" pitchFamily="49" charset="-122"/>
            </a:endParaRPr>
          </a:p>
          <a:p>
            <a:r>
              <a:rPr lang="zh-CN" altLang="en-US" sz="7200" dirty="0">
                <a:latin typeface="黑体" panose="02010609060101010101" pitchFamily="49" charset="-122"/>
                <a:ea typeface="黑体" panose="02010609060101010101" pitchFamily="49" charset="-122"/>
              </a:rPr>
              <a:t>解读</a:t>
            </a:r>
          </a:p>
        </p:txBody>
      </p:sp>
      <p:sp>
        <p:nvSpPr>
          <p:cNvPr id="16" name="矩形 12"/>
          <p:cNvSpPr>
            <a:spLocks noChangeArrowheads="1"/>
          </p:cNvSpPr>
          <p:nvPr/>
        </p:nvSpPr>
        <p:spPr bwMode="auto">
          <a:xfrm>
            <a:off x="5801446" y="1194434"/>
            <a:ext cx="65132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sym typeface="+mn-ea"/>
              </a:rPr>
              <a:t>《高等学校毕业生学费和国家助学贷款代偿暂行办法》</a:t>
            </a:r>
            <a:endParaRPr lang="en-US" altLang="zh-CN" sz="2000" dirty="0" smtClean="0">
              <a:solidFill>
                <a:schemeClr val="tx1">
                  <a:lumMod val="75000"/>
                  <a:lumOff val="25000"/>
                </a:schemeClr>
              </a:solidFill>
              <a:latin typeface="黑体" panose="02010609060101010101" pitchFamily="49" charset="-122"/>
              <a:ea typeface="黑体" panose="02010609060101010101" pitchFamily="49" charset="-122"/>
              <a:sym typeface="+mn-ea"/>
            </a:endParaRPr>
          </a:p>
          <a:p>
            <a:pPr algn="l" fontAlgn="auto">
              <a:spcBef>
                <a:spcPts val="0"/>
              </a:spcBef>
              <a:spcAft>
                <a:spcPts val="0"/>
              </a:spcAft>
              <a:defRPr/>
            </a:pPr>
            <a:r>
              <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sym typeface="+mn-ea"/>
              </a:rPr>
              <a:t>（</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sym typeface="+mn-ea"/>
              </a:rPr>
              <a:t>教财[2009] 15号</a:t>
            </a:r>
            <a:r>
              <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sym typeface="+mn-ea"/>
              </a:rPr>
              <a:t>）</a:t>
            </a:r>
            <a:endParaRPr lang="zh-CN" altLang="en-US" sz="2000"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24" name="矩形 13"/>
          <p:cNvSpPr>
            <a:spLocks noChangeArrowheads="1"/>
          </p:cNvSpPr>
          <p:nvPr/>
        </p:nvSpPr>
        <p:spPr bwMode="auto">
          <a:xfrm>
            <a:off x="5917782" y="4948175"/>
            <a:ext cx="50577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sym typeface="+mn-ea"/>
              </a:rPr>
              <a:t>《关于完善国家助学贷款政策的若干意见》</a:t>
            </a:r>
            <a:endPar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endParaRPr>
          </a:p>
          <a:p>
            <a:pPr algn="just"/>
            <a:r>
              <a:rPr lang="zh-CN" altLang="en-US" sz="2000" dirty="0" smtClean="0">
                <a:solidFill>
                  <a:schemeClr val="tx1">
                    <a:lumMod val="75000"/>
                    <a:lumOff val="25000"/>
                  </a:schemeClr>
                </a:solidFill>
                <a:latin typeface="黑体" panose="02010609060101010101" pitchFamily="49" charset="-122"/>
                <a:ea typeface="黑体" panose="02010609060101010101" pitchFamily="49" charset="-122"/>
                <a:sym typeface="+mn-ea"/>
              </a:rPr>
              <a:t>（教财[2015] 7号）</a:t>
            </a:r>
            <a:endParaRPr lang="zh-CN" altLang="zh-CN" sz="2000" dirty="0">
              <a:solidFill>
                <a:schemeClr val="tx1">
                  <a:lumMod val="75000"/>
                  <a:lumOff val="25000"/>
                </a:schemeClr>
              </a:solidFill>
              <a:latin typeface="黑体" panose="02010609060101010101" pitchFamily="49" charset="-122"/>
              <a:ea typeface="黑体" panose="02010609060101010101" pitchFamily="49" charset="-122"/>
            </a:endParaRPr>
          </a:p>
        </p:txBody>
      </p:sp>
      <p:grpSp>
        <p:nvGrpSpPr>
          <p:cNvPr id="27" name="组合 31"/>
          <p:cNvGrpSpPr/>
          <p:nvPr/>
        </p:nvGrpSpPr>
        <p:grpSpPr bwMode="auto">
          <a:xfrm rot="16200000">
            <a:off x="4809631" y="4938580"/>
            <a:ext cx="511175" cy="727075"/>
            <a:chOff x="5320607" y="1126372"/>
            <a:chExt cx="763620" cy="1082480"/>
          </a:xfrm>
        </p:grpSpPr>
        <p:sp>
          <p:nvSpPr>
            <p:cNvPr id="28"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29" name="椭圆 28"/>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387710" y="5186397"/>
            <a:ext cx="415348" cy="231273"/>
            <a:chOff x="4515977" y="5055817"/>
            <a:chExt cx="415348" cy="231273"/>
          </a:xfrm>
          <a:solidFill>
            <a:srgbClr val="FFC000"/>
          </a:solidFill>
        </p:grpSpPr>
        <p:sp>
          <p:nvSpPr>
            <p:cNvPr id="31" name="等腰三角形 30"/>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等腰三角形 31"/>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4" name="组合 31"/>
          <p:cNvGrpSpPr/>
          <p:nvPr/>
        </p:nvGrpSpPr>
        <p:grpSpPr bwMode="auto">
          <a:xfrm rot="16200000">
            <a:off x="4731845" y="1205229"/>
            <a:ext cx="511175" cy="727075"/>
            <a:chOff x="5320607" y="1126372"/>
            <a:chExt cx="763620" cy="1082480"/>
          </a:xfrm>
        </p:grpSpPr>
        <p:sp>
          <p:nvSpPr>
            <p:cNvPr id="35"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6" name="椭圆 35"/>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288334" y="1453681"/>
            <a:ext cx="415348" cy="231273"/>
            <a:chOff x="4515977" y="5055817"/>
            <a:chExt cx="415348" cy="231273"/>
          </a:xfrm>
          <a:solidFill>
            <a:srgbClr val="FFC000"/>
          </a:solidFill>
        </p:grpSpPr>
        <p:sp>
          <p:nvSpPr>
            <p:cNvPr id="38" name="等腰三角形 37"/>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等腰三角形 38"/>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1" name="矩形 13"/>
          <p:cNvSpPr>
            <a:spLocks noChangeArrowheads="1"/>
          </p:cNvSpPr>
          <p:nvPr/>
        </p:nvSpPr>
        <p:spPr bwMode="auto">
          <a:xfrm>
            <a:off x="5917782" y="3133590"/>
            <a:ext cx="60837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chemeClr val="tx1">
                    <a:lumMod val="75000"/>
                    <a:lumOff val="25000"/>
                  </a:schemeClr>
                </a:solidFill>
                <a:latin typeface="黑体" panose="02010609060101010101" pitchFamily="49" charset="-122"/>
                <a:ea typeface="黑体" panose="02010609060101010101" pitchFamily="49" charset="-122"/>
                <a:sym typeface="+mn-ea"/>
              </a:rPr>
              <a:t>《关于调整完善国家助学贷款相关政策措施的通知》</a:t>
            </a:r>
            <a:endParaRPr lang="zh-CN" altLang="en-US" sz="2000" dirty="0">
              <a:solidFill>
                <a:schemeClr val="tx1">
                  <a:lumMod val="75000"/>
                  <a:lumOff val="25000"/>
                </a:schemeClr>
              </a:solidFill>
              <a:latin typeface="黑体" panose="02010609060101010101" pitchFamily="49" charset="-122"/>
              <a:ea typeface="黑体" panose="02010609060101010101" pitchFamily="49" charset="-122"/>
            </a:endParaRPr>
          </a:p>
          <a:p>
            <a:pPr algn="just"/>
            <a:r>
              <a:rPr lang="zh-CN" altLang="en-US" sz="2000" dirty="0">
                <a:solidFill>
                  <a:schemeClr val="tx1">
                    <a:lumMod val="75000"/>
                    <a:lumOff val="25000"/>
                  </a:schemeClr>
                </a:solidFill>
                <a:latin typeface="黑体" panose="02010609060101010101" pitchFamily="49" charset="-122"/>
                <a:ea typeface="黑体" panose="02010609060101010101" pitchFamily="49" charset="-122"/>
                <a:sym typeface="+mn-ea"/>
              </a:rPr>
              <a:t>（财教[20</a:t>
            </a:r>
            <a:r>
              <a:rPr lang="en-US" altLang="zh-CN" sz="2000" dirty="0">
                <a:solidFill>
                  <a:schemeClr val="tx1">
                    <a:lumMod val="75000"/>
                    <a:lumOff val="25000"/>
                  </a:schemeClr>
                </a:solidFill>
                <a:latin typeface="黑体" panose="02010609060101010101" pitchFamily="49" charset="-122"/>
                <a:ea typeface="黑体" panose="02010609060101010101" pitchFamily="49" charset="-122"/>
                <a:sym typeface="+mn-ea"/>
              </a:rPr>
              <a:t>14</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sym typeface="+mn-ea"/>
              </a:rPr>
              <a:t>] </a:t>
            </a:r>
            <a:r>
              <a:rPr lang="en-US" altLang="zh-CN" sz="2000" dirty="0">
                <a:solidFill>
                  <a:schemeClr val="tx1">
                    <a:lumMod val="75000"/>
                    <a:lumOff val="25000"/>
                  </a:schemeClr>
                </a:solidFill>
                <a:latin typeface="黑体" panose="02010609060101010101" pitchFamily="49" charset="-122"/>
                <a:ea typeface="黑体" panose="02010609060101010101" pitchFamily="49" charset="-122"/>
                <a:sym typeface="+mn-ea"/>
              </a:rPr>
              <a:t>80</a:t>
            </a:r>
            <a:r>
              <a:rPr lang="zh-CN" altLang="en-US" sz="2000" dirty="0">
                <a:solidFill>
                  <a:schemeClr val="tx1">
                    <a:lumMod val="75000"/>
                    <a:lumOff val="25000"/>
                  </a:schemeClr>
                </a:solidFill>
                <a:latin typeface="黑体" panose="02010609060101010101" pitchFamily="49" charset="-122"/>
                <a:ea typeface="黑体" panose="02010609060101010101" pitchFamily="49" charset="-122"/>
                <a:sym typeface="+mn-ea"/>
              </a:rPr>
              <a:t>号）</a:t>
            </a:r>
            <a:endParaRPr lang="zh-CN" altLang="zh-CN" sz="2000" dirty="0">
              <a:solidFill>
                <a:schemeClr val="tx1">
                  <a:lumMod val="75000"/>
                  <a:lumOff val="25000"/>
                </a:schemeClr>
              </a:solidFill>
              <a:latin typeface="黑体" panose="02010609060101010101" pitchFamily="49" charset="-122"/>
              <a:ea typeface="黑体" panose="02010609060101010101" pitchFamily="49" charset="-122"/>
            </a:endParaRPr>
          </a:p>
        </p:txBody>
      </p:sp>
      <p:grpSp>
        <p:nvGrpSpPr>
          <p:cNvPr id="42" name="组合 31"/>
          <p:cNvGrpSpPr/>
          <p:nvPr/>
        </p:nvGrpSpPr>
        <p:grpSpPr bwMode="auto">
          <a:xfrm rot="16200000">
            <a:off x="4731845" y="3149615"/>
            <a:ext cx="511175" cy="727075"/>
            <a:chOff x="5320607" y="1126372"/>
            <a:chExt cx="763620" cy="1082480"/>
          </a:xfrm>
        </p:grpSpPr>
        <p:sp>
          <p:nvSpPr>
            <p:cNvPr id="43" name="椭圆 22"/>
            <p:cNvSpPr/>
            <p:nvPr/>
          </p:nvSpPr>
          <p:spPr>
            <a:xfrm>
              <a:off x="5320607" y="1126372"/>
              <a:ext cx="763620" cy="1082480"/>
            </a:xfrm>
            <a:custGeom>
              <a:avLst/>
              <a:gdLst/>
              <a:ahLst/>
              <a:cxnLst/>
              <a:rect l="l" t="t" r="r" b="b"/>
              <a:pathLst>
                <a:path w="763620" h="1082480">
                  <a:moveTo>
                    <a:pt x="381810" y="0"/>
                  </a:moveTo>
                  <a:cubicBezTo>
                    <a:pt x="592678" y="0"/>
                    <a:pt x="763620" y="170942"/>
                    <a:pt x="763620" y="381810"/>
                  </a:cubicBezTo>
                  <a:cubicBezTo>
                    <a:pt x="763620" y="513746"/>
                    <a:pt x="696701" y="630051"/>
                    <a:pt x="594932" y="698604"/>
                  </a:cubicBezTo>
                  <a:lnTo>
                    <a:pt x="372284" y="1082480"/>
                  </a:lnTo>
                  <a:lnTo>
                    <a:pt x="132262" y="668648"/>
                  </a:lnTo>
                  <a:cubicBezTo>
                    <a:pt x="50810" y="599871"/>
                    <a:pt x="0" y="496774"/>
                    <a:pt x="0" y="381810"/>
                  </a:cubicBezTo>
                  <a:cubicBezTo>
                    <a:pt x="0" y="170942"/>
                    <a:pt x="170942" y="0"/>
                    <a:pt x="3818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5424953" y="1242182"/>
              <a:ext cx="554929" cy="56014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C000"/>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309924" y="3397432"/>
            <a:ext cx="415348" cy="231273"/>
            <a:chOff x="4515977" y="5055817"/>
            <a:chExt cx="415348" cy="231273"/>
          </a:xfrm>
          <a:solidFill>
            <a:srgbClr val="FFC000"/>
          </a:solidFill>
        </p:grpSpPr>
        <p:sp>
          <p:nvSpPr>
            <p:cNvPr id="46" name="等腰三角形 45"/>
            <p:cNvSpPr/>
            <p:nvPr/>
          </p:nvSpPr>
          <p:spPr>
            <a:xfrm rot="5400000">
              <a:off x="4500027"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等腰三角形 46"/>
            <p:cNvSpPr/>
            <p:nvPr/>
          </p:nvSpPr>
          <p:spPr>
            <a:xfrm rot="5400000">
              <a:off x="4716002" y="5071767"/>
              <a:ext cx="231273" cy="19937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 name="图片 1"/>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43897" y="5656061"/>
            <a:ext cx="3362632" cy="1241587"/>
          </a:xfrm>
          <a:prstGeom prst="rect">
            <a:avLst/>
          </a:prstGeom>
        </p:spPr>
      </p:pic>
      <p:pic>
        <p:nvPicPr>
          <p:cNvPr id="3" name="图片 2"/>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5805" t="4848" r="7608" b="5694"/>
          <a:stretch/>
        </p:blipFill>
        <p:spPr>
          <a:xfrm>
            <a:off x="904014" y="-11876"/>
            <a:ext cx="3442397" cy="1313180"/>
          </a:xfrm>
          <a:prstGeom prst="rect">
            <a:avLst/>
          </a:prstGeom>
        </p:spPr>
      </p:pic>
      <p:sp>
        <p:nvSpPr>
          <p:cNvPr id="33" name="文本框 9"/>
          <p:cNvSpPr txBox="1"/>
          <p:nvPr/>
        </p:nvSpPr>
        <p:spPr>
          <a:xfrm>
            <a:off x="1372493" y="1824846"/>
            <a:ext cx="745717" cy="1015663"/>
          </a:xfrm>
          <a:prstGeom prst="rect">
            <a:avLst/>
          </a:prstGeom>
          <a:noFill/>
        </p:spPr>
        <p:txBody>
          <a:bodyPr wrap="none" rtlCol="0">
            <a:spAutoFit/>
          </a:bodyPr>
          <a:lstStyle/>
          <a:p>
            <a:r>
              <a:rPr lang="en-US" altLang="zh-CN" sz="6000" dirty="0">
                <a:latin typeface="Yu Gothic UI Light" panose="020B0300000000000000" pitchFamily="34" charset="-128"/>
                <a:ea typeface="Yu Gothic UI Light" panose="020B0300000000000000" pitchFamily="34" charset="-128"/>
              </a:rPr>
              <a:t>01</a:t>
            </a:r>
            <a:endParaRPr lang="zh-CN" altLang="en-US" sz="6000" dirty="0">
              <a:latin typeface="Yu Gothic UI Light" panose="020B0300000000000000" pitchFamily="34" charset="-128"/>
              <a:ea typeface="Yu Gothic UI Light" panose="020B0300000000000000" pitchFamily="34" charset="-128"/>
            </a:endParaRPr>
          </a:p>
        </p:txBody>
      </p:sp>
    </p:spTree>
    <p:extLst>
      <p:ext uri="{BB962C8B-B14F-4D97-AF65-F5344CB8AC3E}">
        <p14:creationId xmlns:p14="http://schemas.microsoft.com/office/powerpoint/2010/main" val="107080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2" presetClass="entr" presetSubtype="8"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53" presetClass="entr" presetSubtype="1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par>
                                <p:cTn id="28" presetID="2" presetClass="entr" presetSubtype="8"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0-#ppt_w/2"/>
                                          </p:val>
                                        </p:tav>
                                        <p:tav tm="100000">
                                          <p:val>
                                            <p:strVal val="#ppt_x"/>
                                          </p:val>
                                        </p:tav>
                                      </p:tavLst>
                                    </p:anim>
                                    <p:anim calcmode="lin" valueType="num">
                                      <p:cBhvr additive="base">
                                        <p:cTn id="31" dur="5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0-#ppt_w/2"/>
                                          </p:val>
                                        </p:tav>
                                        <p:tav tm="100000">
                                          <p:val>
                                            <p:strVal val="#ppt_x"/>
                                          </p:val>
                                        </p:tav>
                                      </p:tavLst>
                                    </p:anim>
                                    <p:anim calcmode="lin" valueType="num">
                                      <p:cBhvr additive="base">
                                        <p:cTn id="35" dur="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fill="hold"/>
                                        <p:tgtEl>
                                          <p:spTgt spid="67"/>
                                        </p:tgtEl>
                                        <p:attrNameLst>
                                          <p:attrName>ppt_x</p:attrName>
                                        </p:attrNameLst>
                                      </p:cBhvr>
                                      <p:tavLst>
                                        <p:tav tm="0">
                                          <p:val>
                                            <p:strVal val="0-#ppt_w/2"/>
                                          </p:val>
                                        </p:tav>
                                        <p:tav tm="100000">
                                          <p:val>
                                            <p:strVal val="#ppt_x"/>
                                          </p:val>
                                        </p:tav>
                                      </p:tavLst>
                                    </p:anim>
                                    <p:anim calcmode="lin" valueType="num">
                                      <p:cBhvr additive="base">
                                        <p:cTn id="39" dur="500" fill="hold"/>
                                        <p:tgtEl>
                                          <p:spTgt spid="67"/>
                                        </p:tgtEl>
                                        <p:attrNameLst>
                                          <p:attrName>ppt_y</p:attrName>
                                        </p:attrNameLst>
                                      </p:cBhvr>
                                      <p:tavLst>
                                        <p:tav tm="0">
                                          <p:val>
                                            <p:strVal val="#ppt_y"/>
                                          </p:val>
                                        </p:tav>
                                        <p:tav tm="100000">
                                          <p:val>
                                            <p:strVal val="#ppt_y"/>
                                          </p:val>
                                        </p:tav>
                                      </p:tavLst>
                                    </p:anim>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par>
                                <p:cTn id="46" presetID="2" presetClass="entr" presetSubtype="8"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fill="hold"/>
                                        <p:tgtEl>
                                          <p:spTgt spid="68"/>
                                        </p:tgtEl>
                                        <p:attrNameLst>
                                          <p:attrName>ppt_x</p:attrName>
                                        </p:attrNameLst>
                                      </p:cBhvr>
                                      <p:tavLst>
                                        <p:tav tm="0">
                                          <p:val>
                                            <p:strVal val="0-#ppt_w/2"/>
                                          </p:val>
                                        </p:tav>
                                        <p:tav tm="100000">
                                          <p:val>
                                            <p:strVal val="#ppt_x"/>
                                          </p:val>
                                        </p:tav>
                                      </p:tavLst>
                                    </p:anim>
                                    <p:anim calcmode="lin" valueType="num">
                                      <p:cBhvr additive="base">
                                        <p:cTn id="57"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7" grpId="0" animBg="1"/>
      <p:bldP spid="66" grpId="0" animBg="1"/>
      <p:bldP spid="16" grpId="0"/>
      <p:bldP spid="24"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a:spLocks noChangeAspect="1"/>
          </p:cNvSpPr>
          <p:nvPr/>
        </p:nvSpPr>
        <p:spPr>
          <a:xfrm>
            <a:off x="1193245" y="1307641"/>
            <a:ext cx="3184727" cy="5073343"/>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任意多边形 30"/>
          <p:cNvSpPr/>
          <p:nvPr/>
        </p:nvSpPr>
        <p:spPr>
          <a:xfrm>
            <a:off x="2318460" y="978079"/>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文本框 10"/>
          <p:cNvSpPr txBox="1"/>
          <p:nvPr/>
        </p:nvSpPr>
        <p:spPr>
          <a:xfrm>
            <a:off x="1301191" y="2002636"/>
            <a:ext cx="2968831" cy="4093428"/>
          </a:xfrm>
          <a:prstGeom prst="rect">
            <a:avLst/>
          </a:prstGeom>
          <a:noFill/>
        </p:spPr>
        <p:txBody>
          <a:bodyPr wrap="square" rtlCol="0">
            <a:spAutoFit/>
          </a:bodyPr>
          <a:lstStyle/>
          <a:p>
            <a:pPr algn="just"/>
            <a:r>
              <a:rPr lang="zh-CN" altLang="en-US" sz="2000" dirty="0" smtClean="0">
                <a:solidFill>
                  <a:schemeClr val="bg1"/>
                </a:solidFill>
                <a:latin typeface="仿宋_GB2312" panose="02010609030101010101" pitchFamily="49" charset="-122"/>
                <a:ea typeface="仿宋_GB2312" panose="02010609030101010101" pitchFamily="49" charset="-122"/>
              </a:rPr>
              <a:t>国家对中央部门所属全日制普通高等学校</a:t>
            </a:r>
            <a:r>
              <a:rPr lang="zh-CN" altLang="en-US" sz="2000" b="1" dirty="0" smtClean="0">
                <a:solidFill>
                  <a:srgbClr val="FFC000"/>
                </a:solidFill>
                <a:latin typeface="仿宋_GB2312" panose="02010609030101010101" pitchFamily="49" charset="-122"/>
                <a:ea typeface="仿宋_GB2312" panose="02010609030101010101" pitchFamily="49" charset="-122"/>
              </a:rPr>
              <a:t>应届毕业生</a:t>
            </a:r>
            <a:r>
              <a:rPr lang="zh-CN" altLang="en-US" sz="2000" dirty="0" smtClean="0">
                <a:solidFill>
                  <a:schemeClr val="bg1"/>
                </a:solidFill>
                <a:latin typeface="仿宋_GB2312" panose="02010609030101010101" pitchFamily="49" charset="-122"/>
                <a:ea typeface="仿宋_GB2312" panose="02010609030101010101" pitchFamily="49" charset="-122"/>
              </a:rPr>
              <a:t>，自愿到</a:t>
            </a:r>
            <a:r>
              <a:rPr lang="zh-CN" altLang="en-US" sz="2000" b="1" dirty="0" smtClean="0">
                <a:solidFill>
                  <a:srgbClr val="FFC000"/>
                </a:solidFill>
                <a:latin typeface="仿宋_GB2312" panose="02010609030101010101" pitchFamily="49" charset="-122"/>
                <a:ea typeface="仿宋_GB2312" panose="02010609030101010101" pitchFamily="49" charset="-122"/>
              </a:rPr>
              <a:t>中西部地区</a:t>
            </a:r>
            <a:r>
              <a:rPr lang="zh-CN" altLang="en-US" sz="2000" dirty="0" smtClean="0">
                <a:solidFill>
                  <a:schemeClr val="bg1"/>
                </a:solidFill>
                <a:latin typeface="仿宋_GB2312" panose="02010609030101010101" pitchFamily="49" charset="-122"/>
                <a:ea typeface="仿宋_GB2312" panose="02010609030101010101" pitchFamily="49" charset="-122"/>
              </a:rPr>
              <a:t>和</a:t>
            </a:r>
            <a:r>
              <a:rPr lang="zh-CN" altLang="en-US" sz="2000" b="1" dirty="0" smtClean="0">
                <a:solidFill>
                  <a:srgbClr val="FFC000"/>
                </a:solidFill>
                <a:latin typeface="仿宋_GB2312" panose="02010609030101010101" pitchFamily="49" charset="-122"/>
                <a:ea typeface="仿宋_GB2312" panose="02010609030101010101" pitchFamily="49" charset="-122"/>
              </a:rPr>
              <a:t>艰苦边远地区基层单位</a:t>
            </a:r>
            <a:r>
              <a:rPr lang="zh-CN" altLang="en-US" sz="2000" dirty="0" smtClean="0">
                <a:solidFill>
                  <a:schemeClr val="bg1"/>
                </a:solidFill>
                <a:latin typeface="仿宋_GB2312" panose="02010609030101010101" pitchFamily="49" charset="-122"/>
                <a:ea typeface="仿宋_GB2312" panose="02010609030101010101" pitchFamily="49" charset="-122"/>
              </a:rPr>
              <a:t>就业、服务期达到</a:t>
            </a:r>
            <a:r>
              <a:rPr lang="en-US" altLang="zh-CN" sz="2000" b="1" dirty="0" smtClean="0">
                <a:solidFill>
                  <a:srgbClr val="FFC000"/>
                </a:solidFill>
                <a:latin typeface="仿宋_GB2312" panose="02010609030101010101" pitchFamily="49" charset="-122"/>
                <a:ea typeface="仿宋_GB2312" panose="02010609030101010101" pitchFamily="49" charset="-122"/>
              </a:rPr>
              <a:t>3</a:t>
            </a:r>
            <a:r>
              <a:rPr lang="zh-CN" altLang="en-US" sz="2000" b="1" dirty="0" smtClean="0">
                <a:solidFill>
                  <a:srgbClr val="FFC000"/>
                </a:solidFill>
                <a:latin typeface="仿宋_GB2312" panose="02010609030101010101" pitchFamily="49" charset="-122"/>
                <a:ea typeface="仿宋_GB2312" panose="02010609030101010101" pitchFamily="49" charset="-122"/>
              </a:rPr>
              <a:t>年</a:t>
            </a:r>
            <a:r>
              <a:rPr lang="zh-CN" altLang="en-US" sz="2000" dirty="0" smtClean="0">
                <a:solidFill>
                  <a:schemeClr val="bg1"/>
                </a:solidFill>
                <a:latin typeface="仿宋_GB2312" panose="02010609030101010101" pitchFamily="49" charset="-122"/>
                <a:ea typeface="仿宋_GB2312" panose="02010609030101010101" pitchFamily="49" charset="-122"/>
              </a:rPr>
              <a:t>以上（含</a:t>
            </a:r>
            <a:r>
              <a:rPr lang="en-US" altLang="zh-CN" sz="2000" dirty="0" smtClean="0">
                <a:solidFill>
                  <a:schemeClr val="bg1"/>
                </a:solidFill>
                <a:latin typeface="仿宋_GB2312" panose="02010609030101010101" pitchFamily="49" charset="-122"/>
                <a:ea typeface="仿宋_GB2312" panose="02010609030101010101" pitchFamily="49" charset="-122"/>
              </a:rPr>
              <a:t>3</a:t>
            </a:r>
            <a:r>
              <a:rPr lang="zh-CN" altLang="en-US" sz="2000" dirty="0" smtClean="0">
                <a:solidFill>
                  <a:schemeClr val="bg1"/>
                </a:solidFill>
                <a:latin typeface="仿宋_GB2312" panose="02010609030101010101" pitchFamily="49" charset="-122"/>
                <a:ea typeface="仿宋_GB2312" panose="02010609030101010101" pitchFamily="49" charset="-122"/>
              </a:rPr>
              <a:t>年）的，实施相应的</a:t>
            </a:r>
            <a:r>
              <a:rPr lang="zh-CN" altLang="en-US" sz="2000" b="1" dirty="0" smtClean="0">
                <a:solidFill>
                  <a:srgbClr val="FFC000"/>
                </a:solidFill>
                <a:latin typeface="仿宋_GB2312" panose="02010609030101010101" pitchFamily="49" charset="-122"/>
                <a:ea typeface="仿宋_GB2312" panose="02010609030101010101" pitchFamily="49" charset="-122"/>
              </a:rPr>
              <a:t>学费补偿</a:t>
            </a:r>
            <a:r>
              <a:rPr lang="zh-CN" altLang="en-US" sz="2000" dirty="0" smtClean="0">
                <a:solidFill>
                  <a:schemeClr val="bg1"/>
                </a:solidFill>
                <a:latin typeface="仿宋_GB2312" panose="02010609030101010101" pitchFamily="49" charset="-122"/>
                <a:ea typeface="仿宋_GB2312" panose="02010609030101010101" pitchFamily="49" charset="-122"/>
              </a:rPr>
              <a:t>国家助学</a:t>
            </a:r>
            <a:r>
              <a:rPr lang="zh-CN" altLang="en-US" sz="2000" b="1" dirty="0" smtClean="0">
                <a:solidFill>
                  <a:srgbClr val="FFC000"/>
                </a:solidFill>
                <a:latin typeface="仿宋_GB2312" panose="02010609030101010101" pitchFamily="49" charset="-122"/>
                <a:ea typeface="仿宋_GB2312" panose="02010609030101010101" pitchFamily="49" charset="-122"/>
              </a:rPr>
              <a:t>贷款代偿</a:t>
            </a:r>
            <a:r>
              <a:rPr lang="zh-CN" altLang="en-US" sz="2000" dirty="0" smtClean="0">
                <a:solidFill>
                  <a:schemeClr val="bg1"/>
                </a:solidFill>
                <a:latin typeface="仿宋_GB2312" panose="02010609030101010101" pitchFamily="49" charset="-122"/>
                <a:ea typeface="仿宋_GB2312" panose="02010609030101010101" pitchFamily="49" charset="-122"/>
              </a:rPr>
              <a:t>，每学年补偿学费或代偿国家助学贷款的最高金额本专科生不超过</a:t>
            </a:r>
            <a:r>
              <a:rPr lang="en-US" altLang="zh-CN" sz="2000" b="1" dirty="0" smtClean="0">
                <a:solidFill>
                  <a:srgbClr val="FFC000"/>
                </a:solidFill>
                <a:latin typeface="仿宋_GB2312" panose="02010609030101010101" pitchFamily="49" charset="-122"/>
                <a:ea typeface="仿宋_GB2312" panose="02010609030101010101" pitchFamily="49" charset="-122"/>
              </a:rPr>
              <a:t>8000</a:t>
            </a:r>
            <a:r>
              <a:rPr lang="zh-CN" altLang="en-US" sz="2000" b="1" dirty="0" smtClean="0">
                <a:solidFill>
                  <a:srgbClr val="FFC000"/>
                </a:solidFill>
                <a:latin typeface="仿宋_GB2312" panose="02010609030101010101" pitchFamily="49" charset="-122"/>
                <a:ea typeface="仿宋_GB2312" panose="02010609030101010101" pitchFamily="49" charset="-122"/>
              </a:rPr>
              <a:t>元</a:t>
            </a:r>
            <a:r>
              <a:rPr lang="zh-CN" altLang="en-US" sz="2000" dirty="0" smtClean="0">
                <a:solidFill>
                  <a:schemeClr val="bg1"/>
                </a:solidFill>
                <a:latin typeface="仿宋_GB2312" panose="02010609030101010101" pitchFamily="49" charset="-122"/>
                <a:ea typeface="仿宋_GB2312" panose="02010609030101010101" pitchFamily="49" charset="-122"/>
              </a:rPr>
              <a:t>，研究生不超过</a:t>
            </a:r>
            <a:r>
              <a:rPr lang="en-US" altLang="zh-CN" sz="2000" b="1" dirty="0" smtClean="0">
                <a:solidFill>
                  <a:srgbClr val="FFC000"/>
                </a:solidFill>
                <a:latin typeface="仿宋_GB2312" panose="02010609030101010101" pitchFamily="49" charset="-122"/>
                <a:ea typeface="仿宋_GB2312" panose="02010609030101010101" pitchFamily="49" charset="-122"/>
              </a:rPr>
              <a:t>12000</a:t>
            </a:r>
            <a:r>
              <a:rPr lang="zh-CN" altLang="en-US" sz="2000" b="1" dirty="0" smtClean="0">
                <a:solidFill>
                  <a:srgbClr val="FFC000"/>
                </a:solidFill>
                <a:latin typeface="仿宋_GB2312" panose="02010609030101010101" pitchFamily="49" charset="-122"/>
                <a:ea typeface="仿宋_GB2312" panose="02010609030101010101" pitchFamily="49" charset="-122"/>
              </a:rPr>
              <a:t>元</a:t>
            </a:r>
            <a:r>
              <a:rPr lang="zh-CN" altLang="en-US" sz="2000" dirty="0" smtClean="0">
                <a:solidFill>
                  <a:schemeClr val="bg1"/>
                </a:solidFill>
                <a:latin typeface="仿宋_GB2312" panose="02010609030101010101" pitchFamily="49" charset="-122"/>
                <a:ea typeface="仿宋_GB2312" panose="02010609030101010101" pitchFamily="49" charset="-122"/>
              </a:rPr>
              <a:t>，分</a:t>
            </a:r>
            <a:r>
              <a:rPr lang="en-US" altLang="zh-CN" sz="2000" dirty="0" smtClean="0">
                <a:solidFill>
                  <a:schemeClr val="bg1"/>
                </a:solidFill>
                <a:latin typeface="仿宋_GB2312" panose="02010609030101010101" pitchFamily="49" charset="-122"/>
                <a:ea typeface="仿宋_GB2312" panose="02010609030101010101" pitchFamily="49" charset="-122"/>
              </a:rPr>
              <a:t>3</a:t>
            </a:r>
            <a:r>
              <a:rPr lang="zh-CN" altLang="en-US" sz="2000" dirty="0" smtClean="0">
                <a:solidFill>
                  <a:schemeClr val="bg1"/>
                </a:solidFill>
                <a:latin typeface="仿宋_GB2312" panose="02010609030101010101" pitchFamily="49" charset="-122"/>
                <a:ea typeface="仿宋_GB2312" panose="02010609030101010101" pitchFamily="49" charset="-122"/>
              </a:rPr>
              <a:t>年代偿完毕。</a:t>
            </a:r>
            <a:endParaRPr lang="zh-CN" altLang="en-US" sz="2000" dirty="0">
              <a:solidFill>
                <a:schemeClr val="bg1"/>
              </a:solidFill>
              <a:latin typeface="仿宋_GB2312" panose="02010609030101010101" pitchFamily="49" charset="-122"/>
              <a:ea typeface="仿宋_GB2312" panose="02010609030101010101" pitchFamily="49" charset="-122"/>
            </a:endParaRPr>
          </a:p>
        </p:txBody>
      </p:sp>
      <p:pic>
        <p:nvPicPr>
          <p:cNvPr id="18" name="图片 17"/>
          <p:cNvPicPr>
            <a:picLocks noChangeAspect="1"/>
          </p:cNvPicPr>
          <p:nvPr/>
        </p:nvPicPr>
        <p:blipFill rotWithShape="1">
          <a:blip r:embed="rId3"/>
          <a:srcRect l="55555" t="27613" r="36774" b="25299"/>
          <a:stretch/>
        </p:blipFill>
        <p:spPr>
          <a:xfrm rot="18808215" flipV="1">
            <a:off x="3738102" y="-1489296"/>
            <a:ext cx="251106" cy="5712628"/>
          </a:xfrm>
          <a:prstGeom prst="rect">
            <a:avLst/>
          </a:prstGeom>
        </p:spPr>
      </p:pic>
      <p:sp>
        <p:nvSpPr>
          <p:cNvPr id="25" name="矩形 24"/>
          <p:cNvSpPr/>
          <p:nvPr/>
        </p:nvSpPr>
        <p:spPr>
          <a:xfrm>
            <a:off x="1492801" y="978080"/>
            <a:ext cx="825659" cy="7161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文本框 44"/>
          <p:cNvSpPr txBox="1"/>
          <p:nvPr/>
        </p:nvSpPr>
        <p:spPr>
          <a:xfrm>
            <a:off x="1656859" y="1031894"/>
            <a:ext cx="1826141" cy="584775"/>
          </a:xfrm>
          <a:prstGeom prst="rect">
            <a:avLst/>
          </a:prstGeom>
          <a:noFill/>
        </p:spPr>
        <p:txBody>
          <a:bodyPr wrap="none" rtlCol="0">
            <a:spAutoFit/>
          </a:bodyPr>
          <a:lstStyle/>
          <a:p>
            <a:r>
              <a:rPr lang="zh-CN" altLang="en-US" sz="3200" dirty="0" smtClean="0">
                <a:solidFill>
                  <a:schemeClr val="bg1"/>
                </a:solidFill>
                <a:latin typeface="黑体" panose="02010609060101010101" pitchFamily="49" charset="-122"/>
                <a:ea typeface="黑体" panose="02010609060101010101" pitchFamily="49" charset="-122"/>
              </a:rPr>
              <a:t>政策解读</a:t>
            </a:r>
            <a:endParaRPr lang="zh-CN" altLang="en-US" sz="3200" dirty="0">
              <a:solidFill>
                <a:schemeClr val="bg1"/>
              </a:solidFill>
              <a:latin typeface="黑体" panose="02010609060101010101" pitchFamily="49" charset="-122"/>
              <a:ea typeface="黑体" panose="02010609060101010101" pitchFamily="49" charset="-122"/>
            </a:endParaRPr>
          </a:p>
        </p:txBody>
      </p:sp>
      <p:sp>
        <p:nvSpPr>
          <p:cNvPr id="27" name="矩形 26"/>
          <p:cNvSpPr/>
          <p:nvPr/>
        </p:nvSpPr>
        <p:spPr>
          <a:xfrm>
            <a:off x="5733443" y="2890992"/>
            <a:ext cx="5579234" cy="2185365"/>
          </a:xfrm>
          <a:prstGeom prst="rect">
            <a:avLst/>
          </a:prstGeom>
          <a:noFill/>
          <a:ln w="76200">
            <a:solidFill>
              <a:srgbClr val="FFC0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TextBox 13"/>
          <p:cNvSpPr txBox="1"/>
          <p:nvPr/>
        </p:nvSpPr>
        <p:spPr>
          <a:xfrm>
            <a:off x="6022951" y="3168294"/>
            <a:ext cx="5000218" cy="1889941"/>
          </a:xfrm>
          <a:prstGeom prst="rect">
            <a:avLst/>
          </a:prstGeom>
          <a:noFill/>
        </p:spPr>
        <p:txBody>
          <a:bodyPr wrap="square" rtlCol="0">
            <a:spAutoFit/>
          </a:bodyPr>
          <a:lstStyle/>
          <a:p>
            <a:pPr algn="just">
              <a:lnSpc>
                <a:spcPct val="120000"/>
              </a:lnSpc>
            </a:pPr>
            <a:r>
              <a:rPr lang="zh-CN" altLang="en-US" sz="2000" dirty="0" smtClean="0">
                <a:solidFill>
                  <a:schemeClr val="tx1"/>
                </a:solidFill>
                <a:latin typeface="宋体" panose="02010600030101010101" pitchFamily="2" charset="-122"/>
                <a:ea typeface="宋体" panose="02010600030101010101" pitchFamily="2" charset="-122"/>
              </a:rPr>
              <a:t>毕业生是指</a:t>
            </a:r>
            <a:r>
              <a:rPr lang="zh-CN" altLang="zh-CN" sz="2000" dirty="0" smtClean="0">
                <a:latin typeface="宋体" panose="02010600030101010101" pitchFamily="2" charset="-122"/>
                <a:ea typeface="宋体" panose="02010600030101010101" pitchFamily="2" charset="-122"/>
              </a:rPr>
              <a:t>全日制</a:t>
            </a:r>
            <a:r>
              <a:rPr lang="zh-CN" altLang="zh-CN" sz="2000" dirty="0">
                <a:latin typeface="宋体" panose="02010600030101010101" pitchFamily="2" charset="-122"/>
                <a:ea typeface="宋体" panose="02010600030101010101" pitchFamily="2" charset="-122"/>
              </a:rPr>
              <a:t>本专科生</a:t>
            </a:r>
            <a:r>
              <a:rPr lang="en-US" altLang="zh-CN" sz="2000" dirty="0">
                <a:latin typeface="宋体" panose="02010600030101010101" pitchFamily="2" charset="-122"/>
                <a:ea typeface="宋体" panose="02010600030101010101" pitchFamily="2" charset="-122"/>
              </a:rPr>
              <a:t>(</a:t>
            </a:r>
            <a:r>
              <a:rPr lang="zh-CN" altLang="zh-CN" sz="2000" dirty="0">
                <a:latin typeface="宋体" panose="02010600030101010101" pitchFamily="2" charset="-122"/>
                <a:ea typeface="宋体" panose="02010600030101010101" pitchFamily="2" charset="-122"/>
              </a:rPr>
              <a:t>含高职</a:t>
            </a:r>
            <a:r>
              <a:rPr lang="en-US" altLang="zh-CN" sz="2000" dirty="0">
                <a:latin typeface="宋体" panose="02010600030101010101" pitchFamily="2" charset="-122"/>
                <a:ea typeface="宋体" panose="02010600030101010101" pitchFamily="2" charset="-122"/>
              </a:rPr>
              <a:t>)</a:t>
            </a:r>
            <a:r>
              <a:rPr lang="zh-CN" altLang="zh-CN" sz="2000" dirty="0">
                <a:latin typeface="宋体" panose="02010600030101010101" pitchFamily="2" charset="-122"/>
                <a:ea typeface="宋体" panose="02010600030101010101" pitchFamily="2" charset="-122"/>
              </a:rPr>
              <a:t>、研究生、第二学士学位</a:t>
            </a:r>
            <a:r>
              <a:rPr lang="zh-CN" altLang="zh-CN" sz="2000" b="1" dirty="0">
                <a:latin typeface="宋体" panose="02010600030101010101" pitchFamily="2" charset="-122"/>
                <a:ea typeface="宋体" panose="02010600030101010101" pitchFamily="2" charset="-122"/>
              </a:rPr>
              <a:t>应届毕业生</a:t>
            </a:r>
            <a:r>
              <a:rPr lang="zh-CN" altLang="zh-CN" sz="20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pPr algn="just">
              <a:lnSpc>
                <a:spcPct val="120000"/>
              </a:lnSpc>
            </a:pPr>
            <a:r>
              <a:rPr lang="zh-CN" altLang="zh-CN" sz="2000" dirty="0" smtClean="0">
                <a:latin typeface="宋体" panose="02010600030101010101" pitchFamily="2" charset="-122"/>
                <a:ea typeface="宋体" panose="02010600030101010101" pitchFamily="2" charset="-122"/>
              </a:rPr>
              <a:t>定向</a:t>
            </a:r>
            <a:r>
              <a:rPr lang="zh-CN" altLang="zh-CN" sz="2000" dirty="0">
                <a:latin typeface="宋体" panose="02010600030101010101" pitchFamily="2" charset="-122"/>
                <a:ea typeface="宋体" panose="02010600030101010101" pitchFamily="2" charset="-122"/>
              </a:rPr>
              <a:t>、委培以及在校期间已享受免除学费政策的学生除外</a:t>
            </a:r>
            <a:r>
              <a:rPr lang="zh-CN" altLang="zh-CN" sz="20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pPr algn="just">
              <a:lnSpc>
                <a:spcPct val="120000"/>
              </a:lnSpc>
            </a:pPr>
            <a:endParaRPr lang="zh-CN" altLang="zh-CN" sz="2000" dirty="0">
              <a:solidFill>
                <a:schemeClr val="tx1"/>
              </a:solidFill>
              <a:latin typeface="宋体" panose="02010600030101010101" pitchFamily="2" charset="-122"/>
              <a:ea typeface="宋体" panose="02010600030101010101" pitchFamily="2" charset="-122"/>
            </a:endParaRPr>
          </a:p>
        </p:txBody>
      </p:sp>
      <p:sp>
        <p:nvSpPr>
          <p:cNvPr id="29" name="矩形 28"/>
          <p:cNvSpPr/>
          <p:nvPr/>
        </p:nvSpPr>
        <p:spPr>
          <a:xfrm>
            <a:off x="-11876" y="323368"/>
            <a:ext cx="12203876" cy="19162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矩形 29"/>
          <p:cNvSpPr/>
          <p:nvPr/>
        </p:nvSpPr>
        <p:spPr>
          <a:xfrm>
            <a:off x="-11876" y="-32871"/>
            <a:ext cx="12203876" cy="3562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60182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60"/>
          <p:cNvSpPr/>
          <p:nvPr/>
        </p:nvSpPr>
        <p:spPr>
          <a:xfrm>
            <a:off x="1" y="3917302"/>
            <a:ext cx="3560361" cy="2940699"/>
          </a:xfrm>
          <a:custGeom>
            <a:avLst/>
            <a:gdLst>
              <a:gd name="connsiteX0" fmla="*/ 0 w 3560361"/>
              <a:gd name="connsiteY0" fmla="*/ 0 h 2940699"/>
              <a:gd name="connsiteX1" fmla="*/ 3560361 w 3560361"/>
              <a:gd name="connsiteY1" fmla="*/ 2940699 h 2940699"/>
              <a:gd name="connsiteX2" fmla="*/ 0 w 3560361"/>
              <a:gd name="connsiteY2" fmla="*/ 2940699 h 2940699"/>
              <a:gd name="connsiteX3" fmla="*/ 0 w 3560361"/>
              <a:gd name="connsiteY3" fmla="*/ 0 h 2940699"/>
            </a:gdLst>
            <a:ahLst/>
            <a:cxnLst>
              <a:cxn ang="0">
                <a:pos x="connsiteX0" y="connsiteY0"/>
              </a:cxn>
              <a:cxn ang="0">
                <a:pos x="connsiteX1" y="connsiteY1"/>
              </a:cxn>
              <a:cxn ang="0">
                <a:pos x="connsiteX2" y="connsiteY2"/>
              </a:cxn>
              <a:cxn ang="0">
                <a:pos x="connsiteX3" y="connsiteY3"/>
              </a:cxn>
            </a:cxnLst>
            <a:rect l="l" t="t" r="r" b="b"/>
            <a:pathLst>
              <a:path w="3560361" h="2940699">
                <a:moveTo>
                  <a:pt x="0" y="0"/>
                </a:moveTo>
                <a:lnTo>
                  <a:pt x="3560361" y="2940699"/>
                </a:lnTo>
                <a:lnTo>
                  <a:pt x="0" y="2940699"/>
                </a:lnTo>
                <a:lnTo>
                  <a:pt x="0" y="0"/>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a:off x="1" y="1962832"/>
            <a:ext cx="5926677" cy="4895169"/>
          </a:xfrm>
          <a:custGeom>
            <a:avLst/>
            <a:gdLst>
              <a:gd name="connsiteX0" fmla="*/ 0 w 5926677"/>
              <a:gd name="connsiteY0" fmla="*/ 0 h 4895169"/>
              <a:gd name="connsiteX1" fmla="*/ 5926677 w 5926677"/>
              <a:gd name="connsiteY1" fmla="*/ 4895169 h 4895169"/>
              <a:gd name="connsiteX2" fmla="*/ 2558518 w 5926677"/>
              <a:gd name="connsiteY2" fmla="*/ 4895169 h 4895169"/>
              <a:gd name="connsiteX3" fmla="*/ 0 w 5926677"/>
              <a:gd name="connsiteY3" fmla="*/ 2781948 h 4895169"/>
            </a:gdLst>
            <a:ahLst/>
            <a:cxnLst>
              <a:cxn ang="0">
                <a:pos x="connsiteX0" y="connsiteY0"/>
              </a:cxn>
              <a:cxn ang="0">
                <a:pos x="connsiteX1" y="connsiteY1"/>
              </a:cxn>
              <a:cxn ang="0">
                <a:pos x="connsiteX2" y="connsiteY2"/>
              </a:cxn>
              <a:cxn ang="0">
                <a:pos x="connsiteX3" y="connsiteY3"/>
              </a:cxn>
            </a:cxnLst>
            <a:rect l="l" t="t" r="r" b="b"/>
            <a:pathLst>
              <a:path w="5926677" h="4895169">
                <a:moveTo>
                  <a:pt x="0" y="0"/>
                </a:moveTo>
                <a:lnTo>
                  <a:pt x="5926677" y="4895169"/>
                </a:lnTo>
                <a:lnTo>
                  <a:pt x="2558518" y="4895169"/>
                </a:lnTo>
                <a:lnTo>
                  <a:pt x="0" y="2781948"/>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蒙古"/>
          <p:cNvSpPr>
            <a:spLocks/>
          </p:cNvSpPr>
          <p:nvPr/>
        </p:nvSpPr>
        <p:spPr bwMode="auto">
          <a:xfrm>
            <a:off x="3278120" y="1766931"/>
            <a:ext cx="2194418" cy="1872534"/>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甘肃"/>
          <p:cNvSpPr>
            <a:spLocks/>
          </p:cNvSpPr>
          <p:nvPr/>
        </p:nvSpPr>
        <p:spPr bwMode="auto">
          <a:xfrm>
            <a:off x="2856065" y="3033095"/>
            <a:ext cx="1402397" cy="1187363"/>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0" name="宁夏"/>
          <p:cNvSpPr>
            <a:spLocks/>
          </p:cNvSpPr>
          <p:nvPr/>
        </p:nvSpPr>
        <p:spPr bwMode="auto">
          <a:xfrm>
            <a:off x="3852435" y="3445800"/>
            <a:ext cx="283151" cy="467466"/>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1" name="新疆"/>
          <p:cNvSpPr>
            <a:spLocks/>
          </p:cNvSpPr>
          <p:nvPr/>
        </p:nvSpPr>
        <p:spPr bwMode="auto">
          <a:xfrm>
            <a:off x="1174524" y="2215698"/>
            <a:ext cx="2004760" cy="1515924"/>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4" name="青海"/>
          <p:cNvSpPr>
            <a:spLocks/>
          </p:cNvSpPr>
          <p:nvPr/>
        </p:nvSpPr>
        <p:spPr bwMode="auto">
          <a:xfrm>
            <a:off x="2475415" y="3405732"/>
            <a:ext cx="1247466" cy="89486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四川"/>
          <p:cNvSpPr>
            <a:spLocks/>
          </p:cNvSpPr>
          <p:nvPr/>
        </p:nvSpPr>
        <p:spPr bwMode="auto">
          <a:xfrm>
            <a:off x="3191305" y="4033472"/>
            <a:ext cx="1079178" cy="94695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西藏"/>
          <p:cNvSpPr>
            <a:spLocks/>
          </p:cNvSpPr>
          <p:nvPr/>
        </p:nvSpPr>
        <p:spPr bwMode="auto">
          <a:xfrm>
            <a:off x="1398908" y="3648814"/>
            <a:ext cx="1931302" cy="1175342"/>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云南"/>
          <p:cNvSpPr>
            <a:spLocks/>
          </p:cNvSpPr>
          <p:nvPr/>
        </p:nvSpPr>
        <p:spPr bwMode="auto">
          <a:xfrm>
            <a:off x="3157914" y="4626485"/>
            <a:ext cx="873493" cy="91089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贵州"/>
          <p:cNvSpPr>
            <a:spLocks/>
          </p:cNvSpPr>
          <p:nvPr/>
        </p:nvSpPr>
        <p:spPr bwMode="auto">
          <a:xfrm>
            <a:off x="3784319" y="4614465"/>
            <a:ext cx="590343" cy="511541"/>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广西"/>
          <p:cNvSpPr>
            <a:spLocks/>
          </p:cNvSpPr>
          <p:nvPr/>
        </p:nvSpPr>
        <p:spPr bwMode="auto">
          <a:xfrm>
            <a:off x="3880483" y="4928335"/>
            <a:ext cx="771986" cy="587671"/>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0" name="重庆"/>
          <p:cNvSpPr>
            <a:spLocks/>
          </p:cNvSpPr>
          <p:nvPr/>
        </p:nvSpPr>
        <p:spPr bwMode="auto">
          <a:xfrm>
            <a:off x="3987332" y="4281896"/>
            <a:ext cx="436746" cy="44342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1" name="陕西"/>
          <p:cNvSpPr>
            <a:spLocks/>
          </p:cNvSpPr>
          <p:nvPr/>
        </p:nvSpPr>
        <p:spPr bwMode="auto">
          <a:xfrm>
            <a:off x="3987332" y="3421759"/>
            <a:ext cx="498185" cy="888185"/>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2" name="山西"/>
          <p:cNvSpPr>
            <a:spLocks/>
          </p:cNvSpPr>
          <p:nvPr/>
        </p:nvSpPr>
        <p:spPr bwMode="auto">
          <a:xfrm>
            <a:off x="4418736" y="3254808"/>
            <a:ext cx="331233" cy="729247"/>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3" name="湖南"/>
          <p:cNvSpPr>
            <a:spLocks/>
          </p:cNvSpPr>
          <p:nvPr/>
        </p:nvSpPr>
        <p:spPr bwMode="auto">
          <a:xfrm>
            <a:off x="4331922" y="4498266"/>
            <a:ext cx="528904" cy="614384"/>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湖北"/>
          <p:cNvSpPr>
            <a:spLocks/>
          </p:cNvSpPr>
          <p:nvPr/>
        </p:nvSpPr>
        <p:spPr bwMode="auto">
          <a:xfrm>
            <a:off x="4270483" y="4144328"/>
            <a:ext cx="750617" cy="470137"/>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广东"/>
          <p:cNvSpPr>
            <a:spLocks/>
          </p:cNvSpPr>
          <p:nvPr/>
        </p:nvSpPr>
        <p:spPr bwMode="auto">
          <a:xfrm>
            <a:off x="4436100" y="5008472"/>
            <a:ext cx="781335" cy="618391"/>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江西"/>
          <p:cNvSpPr>
            <a:spLocks/>
          </p:cNvSpPr>
          <p:nvPr/>
        </p:nvSpPr>
        <p:spPr bwMode="auto">
          <a:xfrm>
            <a:off x="4806065" y="4472890"/>
            <a:ext cx="467466" cy="63708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7" name="福建"/>
          <p:cNvSpPr>
            <a:spLocks/>
          </p:cNvSpPr>
          <p:nvPr/>
        </p:nvSpPr>
        <p:spPr bwMode="auto">
          <a:xfrm>
            <a:off x="5049147" y="4642513"/>
            <a:ext cx="432740" cy="528904"/>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8" name="浙江"/>
          <p:cNvSpPr>
            <a:spLocks/>
          </p:cNvSpPr>
          <p:nvPr/>
        </p:nvSpPr>
        <p:spPr bwMode="auto">
          <a:xfrm>
            <a:off x="5242812" y="4307273"/>
            <a:ext cx="371301" cy="43006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9" name="安徽"/>
          <p:cNvSpPr>
            <a:spLocks/>
          </p:cNvSpPr>
          <p:nvPr/>
        </p:nvSpPr>
        <p:spPr bwMode="auto">
          <a:xfrm>
            <a:off x="4879524" y="3934636"/>
            <a:ext cx="470137" cy="575651"/>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0" name="天津"/>
          <p:cNvSpPr>
            <a:spLocks/>
          </p:cNvSpPr>
          <p:nvPr/>
        </p:nvSpPr>
        <p:spPr bwMode="auto">
          <a:xfrm>
            <a:off x="4971681" y="3270835"/>
            <a:ext cx="122877" cy="1776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北京"/>
          <p:cNvSpPr>
            <a:spLocks/>
          </p:cNvSpPr>
          <p:nvPr/>
        </p:nvSpPr>
        <p:spPr bwMode="auto">
          <a:xfrm>
            <a:off x="4848805" y="3190698"/>
            <a:ext cx="162945" cy="17496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2" name="辽宁"/>
          <p:cNvSpPr>
            <a:spLocks/>
          </p:cNvSpPr>
          <p:nvPr/>
        </p:nvSpPr>
        <p:spPr bwMode="auto">
          <a:xfrm>
            <a:off x="5125278" y="2843438"/>
            <a:ext cx="578322" cy="550274"/>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3" name="吉林"/>
          <p:cNvSpPr>
            <a:spLocks/>
          </p:cNvSpPr>
          <p:nvPr/>
        </p:nvSpPr>
        <p:spPr bwMode="auto">
          <a:xfrm>
            <a:off x="5254832" y="2510869"/>
            <a:ext cx="824076" cy="559624"/>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565656"/>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4" name="黑龙江"/>
          <p:cNvSpPr>
            <a:spLocks/>
          </p:cNvSpPr>
          <p:nvPr/>
        </p:nvSpPr>
        <p:spPr bwMode="auto">
          <a:xfrm>
            <a:off x="5079867" y="1720184"/>
            <a:ext cx="1103219" cy="1003048"/>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山东"/>
          <p:cNvSpPr>
            <a:spLocks/>
          </p:cNvSpPr>
          <p:nvPr/>
        </p:nvSpPr>
        <p:spPr bwMode="auto">
          <a:xfrm>
            <a:off x="4860826" y="3519260"/>
            <a:ext cx="667808" cy="419384"/>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6" name="上海"/>
          <p:cNvSpPr>
            <a:spLocks/>
          </p:cNvSpPr>
          <p:nvPr/>
        </p:nvSpPr>
        <p:spPr bwMode="auto">
          <a:xfrm>
            <a:off x="5484558" y="4215116"/>
            <a:ext cx="105514" cy="9215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江苏"/>
          <p:cNvSpPr>
            <a:spLocks/>
          </p:cNvSpPr>
          <p:nvPr/>
        </p:nvSpPr>
        <p:spPr bwMode="auto">
          <a:xfrm>
            <a:off x="4995723" y="3861178"/>
            <a:ext cx="582329" cy="44876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河北"/>
          <p:cNvSpPr>
            <a:spLocks/>
          </p:cNvSpPr>
          <p:nvPr/>
        </p:nvSpPr>
        <p:spPr bwMode="auto">
          <a:xfrm>
            <a:off x="4692538" y="3002376"/>
            <a:ext cx="540924" cy="771986"/>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9" name="河南"/>
          <p:cNvSpPr>
            <a:spLocks/>
          </p:cNvSpPr>
          <p:nvPr/>
        </p:nvSpPr>
        <p:spPr bwMode="auto">
          <a:xfrm>
            <a:off x="4445449" y="3743643"/>
            <a:ext cx="568973" cy="563630"/>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台湾"/>
          <p:cNvSpPr>
            <a:spLocks/>
          </p:cNvSpPr>
          <p:nvPr/>
        </p:nvSpPr>
        <p:spPr bwMode="auto">
          <a:xfrm>
            <a:off x="5515278" y="4947033"/>
            <a:ext cx="162945" cy="39400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FFC00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1" name="海南"/>
          <p:cNvSpPr>
            <a:spLocks/>
          </p:cNvSpPr>
          <p:nvPr/>
        </p:nvSpPr>
        <p:spPr bwMode="auto">
          <a:xfrm>
            <a:off x="4317229" y="5645561"/>
            <a:ext cx="245753" cy="215034"/>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565656"/>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5" name="文本框 134"/>
          <p:cNvSpPr txBox="1"/>
          <p:nvPr/>
        </p:nvSpPr>
        <p:spPr>
          <a:xfrm>
            <a:off x="6689731" y="1024211"/>
            <a:ext cx="5040482" cy="923330"/>
          </a:xfrm>
          <a:prstGeom prst="rect">
            <a:avLst/>
          </a:prstGeom>
          <a:noFill/>
        </p:spPr>
        <p:txBody>
          <a:bodyPr wrap="square" rtlCol="0">
            <a:spAutoFit/>
          </a:bodyPr>
          <a:lstStyle/>
          <a:p>
            <a:pPr algn="just"/>
            <a:r>
              <a:rPr lang="zh-CN" altLang="zh-CN" b="1" dirty="0">
                <a:latin typeface="宋体" panose="02010600030101010101" pitchFamily="2" charset="-122"/>
                <a:ea typeface="宋体" panose="02010600030101010101" pitchFamily="2" charset="-122"/>
              </a:rPr>
              <a:t>西部地区</a:t>
            </a:r>
            <a:r>
              <a:rPr lang="zh-CN" altLang="zh-CN" dirty="0">
                <a:latin typeface="宋体" panose="02010600030101010101" pitchFamily="2" charset="-122"/>
                <a:ea typeface="宋体" panose="02010600030101010101" pitchFamily="2" charset="-122"/>
              </a:rPr>
              <a:t>是指西藏、内蒙古、广西、重庆、四川、贵州、云南、陕西、甘肃、青海、宁夏、新疆等</a:t>
            </a:r>
            <a:r>
              <a:rPr lang="en-US" altLang="zh-CN" dirty="0">
                <a:latin typeface="宋体" panose="02010600030101010101" pitchFamily="2" charset="-122"/>
                <a:ea typeface="宋体" panose="02010600030101010101" pitchFamily="2" charset="-122"/>
              </a:rPr>
              <a:t>12</a:t>
            </a:r>
            <a:r>
              <a:rPr lang="zh-CN" altLang="zh-CN" dirty="0">
                <a:latin typeface="宋体" panose="02010600030101010101" pitchFamily="2" charset="-122"/>
                <a:ea typeface="宋体" panose="02010600030101010101" pitchFamily="2" charset="-122"/>
              </a:rPr>
              <a:t>个省</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自治区、直辖市</a:t>
            </a:r>
            <a:r>
              <a:rPr lang="en-US" altLang="zh-CN" dirty="0">
                <a:latin typeface="宋体" panose="02010600030101010101" pitchFamily="2" charset="-122"/>
                <a:ea typeface="宋体" panose="02010600030101010101" pitchFamily="2" charset="-122"/>
              </a:rPr>
              <a:t>)</a:t>
            </a:r>
            <a:r>
              <a:rPr lang="zh-CN" altLang="zh-CN" dirty="0" smtClean="0">
                <a:latin typeface="宋体" panose="02010600030101010101" pitchFamily="2" charset="-122"/>
                <a:ea typeface="宋体" panose="02010600030101010101" pitchFamily="2" charset="-122"/>
              </a:rPr>
              <a:t>。</a:t>
            </a:r>
            <a:endParaRPr lang="zh-CN" altLang="zh-CN" dirty="0">
              <a:latin typeface="宋体" panose="02010600030101010101" pitchFamily="2" charset="-122"/>
              <a:ea typeface="宋体" panose="02010600030101010101" pitchFamily="2" charset="-122"/>
            </a:endParaRPr>
          </a:p>
        </p:txBody>
      </p:sp>
      <p:cxnSp>
        <p:nvCxnSpPr>
          <p:cNvPr id="47" name="直接连接符 46"/>
          <p:cNvCxnSpPr/>
          <p:nvPr/>
        </p:nvCxnSpPr>
        <p:spPr>
          <a:xfrm>
            <a:off x="6762995" y="2174445"/>
            <a:ext cx="595085"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39"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0"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政策</a:t>
            </a:r>
            <a:r>
              <a:rPr lang="zh-CN" altLang="en-US" sz="2800" b="1" dirty="0" smtClean="0">
                <a:solidFill>
                  <a:srgbClr val="FFC000"/>
                </a:solidFill>
                <a:latin typeface="黑体" panose="02010609060101010101" pitchFamily="49" charset="-122"/>
                <a:ea typeface="黑体" panose="02010609060101010101" pitchFamily="49" charset="-122"/>
              </a:rPr>
              <a:t>解读</a:t>
            </a:r>
            <a:endParaRPr lang="zh-CN" altLang="en-US" sz="2800" b="1" dirty="0">
              <a:solidFill>
                <a:srgbClr val="FFC000"/>
              </a:solidFill>
              <a:latin typeface="黑体" panose="02010609060101010101" pitchFamily="49" charset="-122"/>
              <a:ea typeface="黑体" panose="02010609060101010101" pitchFamily="49" charset="-122"/>
            </a:endParaRPr>
          </a:p>
        </p:txBody>
      </p:sp>
      <p:sp>
        <p:nvSpPr>
          <p:cNvPr id="2" name="矩形 1"/>
          <p:cNvSpPr/>
          <p:nvPr/>
        </p:nvSpPr>
        <p:spPr>
          <a:xfrm>
            <a:off x="6689731" y="2413192"/>
            <a:ext cx="5040482" cy="646331"/>
          </a:xfrm>
          <a:prstGeom prst="rect">
            <a:avLst/>
          </a:prstGeom>
        </p:spPr>
        <p:txBody>
          <a:bodyPr wrap="square">
            <a:spAutoFit/>
          </a:bodyPr>
          <a:lstStyle/>
          <a:p>
            <a:pPr algn="just"/>
            <a:r>
              <a:rPr lang="zh-CN" altLang="zh-CN" b="1" dirty="0">
                <a:latin typeface="宋体" panose="02010600030101010101" pitchFamily="2" charset="-122"/>
                <a:ea typeface="宋体" panose="02010600030101010101" pitchFamily="2" charset="-122"/>
              </a:rPr>
              <a:t>中部地区</a:t>
            </a:r>
            <a:r>
              <a:rPr lang="zh-CN" altLang="zh-CN" dirty="0">
                <a:latin typeface="宋体" panose="02010600030101010101" pitchFamily="2" charset="-122"/>
                <a:ea typeface="宋体" panose="02010600030101010101" pitchFamily="2" charset="-122"/>
              </a:rPr>
              <a:t>是指河北、山西、吉林、黑龙江、安徽、江西、河南、湖北、湖南、海南等</a:t>
            </a:r>
            <a:r>
              <a:rPr lang="en-US" altLang="zh-CN" dirty="0">
                <a:latin typeface="宋体" panose="02010600030101010101" pitchFamily="2" charset="-122"/>
                <a:ea typeface="宋体" panose="02010600030101010101" pitchFamily="2" charset="-122"/>
              </a:rPr>
              <a:t>10</a:t>
            </a:r>
            <a:r>
              <a:rPr lang="zh-CN" altLang="zh-CN" dirty="0">
                <a:latin typeface="宋体" panose="02010600030101010101" pitchFamily="2" charset="-122"/>
                <a:ea typeface="宋体" panose="02010600030101010101" pitchFamily="2" charset="-122"/>
              </a:rPr>
              <a:t>个省</a:t>
            </a:r>
            <a:r>
              <a:rPr lang="zh-CN" altLang="zh-CN" dirty="0" smtClean="0">
                <a:latin typeface="宋体" panose="02010600030101010101" pitchFamily="2" charset="-122"/>
                <a:ea typeface="宋体" panose="02010600030101010101" pitchFamily="2" charset="-122"/>
              </a:rPr>
              <a:t>。</a:t>
            </a:r>
            <a:endParaRPr lang="zh-CN" altLang="zh-CN" dirty="0">
              <a:latin typeface="宋体" panose="02010600030101010101" pitchFamily="2" charset="-122"/>
              <a:ea typeface="宋体" panose="02010600030101010101" pitchFamily="2" charset="-122"/>
            </a:endParaRPr>
          </a:p>
        </p:txBody>
      </p:sp>
      <p:cxnSp>
        <p:nvCxnSpPr>
          <p:cNvPr id="46" name="直接连接符 45"/>
          <p:cNvCxnSpPr/>
          <p:nvPr/>
        </p:nvCxnSpPr>
        <p:spPr>
          <a:xfrm>
            <a:off x="6774869" y="3281235"/>
            <a:ext cx="595085"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689730" y="3535929"/>
            <a:ext cx="5040481" cy="646331"/>
          </a:xfrm>
          <a:prstGeom prst="rect">
            <a:avLst/>
          </a:prstGeom>
        </p:spPr>
        <p:txBody>
          <a:bodyPr wrap="square">
            <a:spAutoFit/>
          </a:bodyPr>
          <a:lstStyle/>
          <a:p>
            <a:pPr algn="just"/>
            <a:r>
              <a:rPr lang="zh-CN" altLang="zh-CN" b="1" dirty="0">
                <a:latin typeface="宋体" panose="02010600030101010101" pitchFamily="2" charset="-122"/>
                <a:ea typeface="宋体" panose="02010600030101010101" pitchFamily="2" charset="-122"/>
              </a:rPr>
              <a:t>艰苦边远地区</a:t>
            </a:r>
            <a:r>
              <a:rPr lang="zh-CN" altLang="zh-CN" dirty="0">
                <a:latin typeface="宋体" panose="02010600030101010101" pitchFamily="2" charset="-122"/>
                <a:ea typeface="宋体" panose="02010600030101010101" pitchFamily="2" charset="-122"/>
              </a:rPr>
              <a:t>是指除上述地区外，国务院规定的艰苦边远地区。</a:t>
            </a:r>
          </a:p>
        </p:txBody>
      </p:sp>
      <p:cxnSp>
        <p:nvCxnSpPr>
          <p:cNvPr id="48" name="直接连接符 47"/>
          <p:cNvCxnSpPr/>
          <p:nvPr/>
        </p:nvCxnSpPr>
        <p:spPr>
          <a:xfrm>
            <a:off x="6796644" y="4443010"/>
            <a:ext cx="595085" cy="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6689731" y="4662182"/>
            <a:ext cx="5040482" cy="1045351"/>
          </a:xfrm>
          <a:prstGeom prst="rect">
            <a:avLst/>
          </a:prstGeom>
        </p:spPr>
        <p:txBody>
          <a:bodyPr wrap="square">
            <a:spAutoFit/>
          </a:bodyPr>
          <a:lstStyle/>
          <a:p>
            <a:pPr>
              <a:lnSpc>
                <a:spcPct val="120000"/>
              </a:lnSpc>
            </a:pPr>
            <a:r>
              <a:rPr lang="zh-CN" altLang="en-US" dirty="0" smtClean="0">
                <a:latin typeface="宋体" panose="02010600030101010101" pitchFamily="2" charset="-122"/>
                <a:ea typeface="宋体" panose="02010600030101010101" pitchFamily="2" charset="-122"/>
              </a:rPr>
              <a:t>特殊情况：唯有</a:t>
            </a:r>
            <a:r>
              <a:rPr lang="zh-CN" altLang="en-US" dirty="0">
                <a:latin typeface="宋体" panose="02010600030101010101" pitchFamily="2" charset="-122"/>
                <a:ea typeface="宋体" panose="02010600030101010101" pitchFamily="2" charset="-122"/>
              </a:rPr>
              <a:t>远洋航海、海上救助及海上平台可以突破中西部地区地域限制</a:t>
            </a:r>
            <a:r>
              <a:rPr lang="zh-CN" altLang="en-US" dirty="0" smtClean="0">
                <a:latin typeface="宋体" panose="02010600030101010101" pitchFamily="2" charset="-122"/>
                <a:ea typeface="宋体" panose="02010600030101010101" pitchFamily="2" charset="-122"/>
              </a:rPr>
              <a:t>；西藏自治区</a:t>
            </a:r>
            <a:r>
              <a:rPr lang="zh-CN" altLang="en-US" dirty="0">
                <a:latin typeface="宋体" panose="02010600030101010101" pitchFamily="2" charset="-122"/>
                <a:ea typeface="宋体" panose="02010600030101010101" pitchFamily="2" charset="-122"/>
              </a:rPr>
              <a:t>除拉萨市市辖区</a:t>
            </a:r>
            <a:r>
              <a:rPr lang="zh-CN" altLang="en-US" dirty="0" smtClean="0">
                <a:latin typeface="宋体" panose="02010600030101010101" pitchFamily="2" charset="-122"/>
                <a:ea typeface="宋体" panose="02010600030101010101" pitchFamily="2" charset="-122"/>
              </a:rPr>
              <a:t>外均可申请</a:t>
            </a:r>
            <a:r>
              <a:rPr lang="zh-CN" altLang="en-US" dirty="0">
                <a:latin typeface="宋体" panose="02010600030101010101" pitchFamily="2" charset="-122"/>
                <a:ea typeface="宋体" panose="02010600030101010101" pitchFamily="2" charset="-122"/>
              </a:rPr>
              <a:t>。</a:t>
            </a:r>
          </a:p>
        </p:txBody>
      </p:sp>
    </p:spTree>
    <p:extLst>
      <p:ext uri="{BB962C8B-B14F-4D97-AF65-F5344CB8AC3E}">
        <p14:creationId xmlns:p14="http://schemas.microsoft.com/office/powerpoint/2010/main" val="1253917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170071" flipH="1" flipV="1">
            <a:off x="10945284" y="164557"/>
            <a:ext cx="2328185" cy="7272245"/>
          </a:xfrm>
          <a:custGeom>
            <a:avLst/>
            <a:gdLst>
              <a:gd name="connsiteX0" fmla="*/ 2328185 w 2328185"/>
              <a:gd name="connsiteY0" fmla="*/ 7258061 h 7272245"/>
              <a:gd name="connsiteX1" fmla="*/ 2287556 w 2328185"/>
              <a:gd name="connsiteY1" fmla="*/ 7272245 h 7272245"/>
              <a:gd name="connsiteX2" fmla="*/ 0 w 2328185"/>
              <a:gd name="connsiteY2" fmla="*/ 812809 h 7272245"/>
              <a:gd name="connsiteX3" fmla="*/ 2328185 w 2328185"/>
              <a:gd name="connsiteY3" fmla="*/ 0 h 7272245"/>
              <a:gd name="connsiteX4" fmla="*/ 2328185 w 2328185"/>
              <a:gd name="connsiteY4" fmla="*/ 7258061 h 7272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185" h="7272245">
                <a:moveTo>
                  <a:pt x="2328185" y="7258061"/>
                </a:moveTo>
                <a:lnTo>
                  <a:pt x="2287556" y="7272245"/>
                </a:lnTo>
                <a:lnTo>
                  <a:pt x="0" y="812809"/>
                </a:lnTo>
                <a:lnTo>
                  <a:pt x="2328185" y="0"/>
                </a:lnTo>
                <a:lnTo>
                  <a:pt x="2328185" y="725806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24"/>
          <p:cNvSpPr/>
          <p:nvPr/>
        </p:nvSpPr>
        <p:spPr>
          <a:xfrm rot="1170071" flipH="1" flipV="1">
            <a:off x="7397421" y="-429996"/>
            <a:ext cx="5774280" cy="8476540"/>
          </a:xfrm>
          <a:custGeom>
            <a:avLst/>
            <a:gdLst>
              <a:gd name="connsiteX0" fmla="*/ 5774280 w 5774280"/>
              <a:gd name="connsiteY0" fmla="*/ 7275353 h 8476540"/>
              <a:gd name="connsiteX1" fmla="*/ 2333635 w 5774280"/>
              <a:gd name="connsiteY1" fmla="*/ 8476540 h 8476540"/>
              <a:gd name="connsiteX2" fmla="*/ 2333635 w 5774280"/>
              <a:gd name="connsiteY2" fmla="*/ 1218479 h 8476540"/>
              <a:gd name="connsiteX3" fmla="*/ 5450 w 5774280"/>
              <a:gd name="connsiteY3" fmla="*/ 2031288 h 8476540"/>
              <a:gd name="connsiteX4" fmla="*/ 0 w 5774280"/>
              <a:gd name="connsiteY4" fmla="*/ 2015898 h 8476540"/>
              <a:gd name="connsiteX5" fmla="*/ 5774279 w 5774280"/>
              <a:gd name="connsiteY5" fmla="*/ 0 h 8476540"/>
              <a:gd name="connsiteX6" fmla="*/ 5774280 w 5774280"/>
              <a:gd name="connsiteY6" fmla="*/ 7275353 h 84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4280" h="8476540">
                <a:moveTo>
                  <a:pt x="5774280" y="7275353"/>
                </a:moveTo>
                <a:lnTo>
                  <a:pt x="2333635" y="8476540"/>
                </a:lnTo>
                <a:lnTo>
                  <a:pt x="2333635" y="1218479"/>
                </a:lnTo>
                <a:lnTo>
                  <a:pt x="5450" y="2031288"/>
                </a:lnTo>
                <a:lnTo>
                  <a:pt x="0" y="2015898"/>
                </a:lnTo>
                <a:lnTo>
                  <a:pt x="5774279" y="0"/>
                </a:lnTo>
                <a:lnTo>
                  <a:pt x="5774280" y="7275353"/>
                </a:lnTo>
                <a:close/>
              </a:path>
            </a:pathLst>
          </a:cu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椭圆 28"/>
          <p:cNvSpPr/>
          <p:nvPr/>
        </p:nvSpPr>
        <p:spPr>
          <a:xfrm>
            <a:off x="8139510" y="2404583"/>
            <a:ext cx="1371961" cy="1371961"/>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7540831" y="3983979"/>
            <a:ext cx="2576946" cy="523220"/>
          </a:xfrm>
          <a:prstGeom prst="rect">
            <a:avLst/>
          </a:prstGeom>
          <a:noFill/>
        </p:spPr>
        <p:txBody>
          <a:bodyPr wrap="square" rtlCol="0">
            <a:spAutoFit/>
          </a:bodyPr>
          <a:lstStyle/>
          <a:p>
            <a:pPr algn="ctr"/>
            <a:r>
              <a:rPr lang="zh-CN" altLang="en-US" sz="2800" dirty="0">
                <a:solidFill>
                  <a:schemeClr val="bg1"/>
                </a:solidFill>
              </a:rPr>
              <a:t>基层</a:t>
            </a:r>
            <a:r>
              <a:rPr lang="zh-CN" altLang="en-US" sz="2800" dirty="0" smtClean="0">
                <a:solidFill>
                  <a:schemeClr val="bg1"/>
                </a:solidFill>
              </a:rPr>
              <a:t>单位</a:t>
            </a:r>
            <a:endParaRPr lang="zh-CN" altLang="en-US" sz="2800" dirty="0">
              <a:solidFill>
                <a:schemeClr val="bg1"/>
              </a:solidFill>
            </a:endParaRPr>
          </a:p>
        </p:txBody>
      </p:sp>
      <p:cxnSp>
        <p:nvCxnSpPr>
          <p:cNvPr id="35" name="直接连接符 34"/>
          <p:cNvCxnSpPr/>
          <p:nvPr/>
        </p:nvCxnSpPr>
        <p:spPr>
          <a:xfrm>
            <a:off x="8165915" y="4507199"/>
            <a:ext cx="135743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政策</a:t>
            </a:r>
            <a:r>
              <a:rPr lang="zh-CN" altLang="en-US" sz="2800" b="1" dirty="0" smtClean="0">
                <a:solidFill>
                  <a:srgbClr val="FFC000"/>
                </a:solidFill>
                <a:latin typeface="黑体" panose="02010609060101010101" pitchFamily="49" charset="-122"/>
                <a:ea typeface="黑体" panose="02010609060101010101" pitchFamily="49" charset="-122"/>
              </a:rPr>
              <a:t>解读</a:t>
            </a:r>
            <a:endParaRPr lang="zh-CN" altLang="en-US" sz="2800" b="1" dirty="0">
              <a:solidFill>
                <a:srgbClr val="FFC000"/>
              </a:solidFill>
              <a:latin typeface="黑体" panose="02010609060101010101" pitchFamily="49" charset="-122"/>
              <a:ea typeface="黑体" panose="02010609060101010101" pitchFamily="49" charset="-122"/>
            </a:endParaRPr>
          </a:p>
        </p:txBody>
      </p:sp>
      <p:sp>
        <p:nvSpPr>
          <p:cNvPr id="15" name="文本框 6"/>
          <p:cNvSpPr txBox="1"/>
          <p:nvPr/>
        </p:nvSpPr>
        <p:spPr>
          <a:xfrm>
            <a:off x="585062" y="1863789"/>
            <a:ext cx="6160122" cy="3493264"/>
          </a:xfrm>
          <a:prstGeom prst="rect">
            <a:avLst/>
          </a:prstGeom>
          <a:noFill/>
        </p:spPr>
        <p:txBody>
          <a:bodyPr wrap="square" rtlCol="0">
            <a:spAutoFit/>
          </a:bodyPr>
          <a:lstStyle/>
          <a:p>
            <a:pPr lvl="0" indent="540000" algn="just">
              <a:lnSpc>
                <a:spcPct val="120000"/>
              </a:lnSpc>
              <a:spcAft>
                <a:spcPts val="600"/>
              </a:spcAft>
              <a:defRPr/>
            </a:pPr>
            <a:r>
              <a:rPr lang="zh-CN" altLang="zh-CN" sz="2000" b="1" dirty="0">
                <a:solidFill>
                  <a:srgbClr val="3A3A3A"/>
                </a:solidFill>
                <a:latin typeface="宋体" panose="02010600030101010101" pitchFamily="2" charset="-122"/>
                <a:ea typeface="宋体" panose="02010600030101010101" pitchFamily="2" charset="-122"/>
              </a:rPr>
              <a:t>第一类</a:t>
            </a:r>
            <a:r>
              <a:rPr lang="zh-CN" altLang="zh-CN" sz="2000" dirty="0">
                <a:solidFill>
                  <a:srgbClr val="3A3A3A"/>
                </a:solidFill>
                <a:latin typeface="宋体" panose="02010600030101010101" pitchFamily="2" charset="-122"/>
                <a:ea typeface="宋体" panose="02010600030101010101" pitchFamily="2" charset="-122"/>
              </a:rPr>
              <a:t>是中西部地区和艰苦边远地区</a:t>
            </a:r>
            <a:r>
              <a:rPr lang="zh-CN" altLang="zh-CN" sz="2000" b="1" dirty="0">
                <a:solidFill>
                  <a:srgbClr val="3A3A3A"/>
                </a:solidFill>
                <a:latin typeface="宋体" panose="02010600030101010101" pitchFamily="2" charset="-122"/>
                <a:ea typeface="宋体" panose="02010600030101010101" pitchFamily="2" charset="-122"/>
              </a:rPr>
              <a:t>县以下机关、企事业单位</a:t>
            </a:r>
            <a:r>
              <a:rPr lang="zh-CN" altLang="zh-CN" sz="2000" dirty="0">
                <a:solidFill>
                  <a:srgbClr val="3A3A3A"/>
                </a:solidFill>
                <a:latin typeface="宋体" panose="02010600030101010101" pitchFamily="2" charset="-122"/>
                <a:ea typeface="宋体" panose="02010600030101010101" pitchFamily="2" charset="-122"/>
              </a:rPr>
              <a:t>，主要指乡（镇）政府机关、农村中小学、国有农（牧、林）场、农业技术推广站、畜牧兽医站、乡镇卫生院、计划生育服务站、乡镇文化站、乡镇企业等</a:t>
            </a:r>
            <a:r>
              <a:rPr lang="zh-CN" altLang="zh-CN" sz="2000" dirty="0" smtClean="0">
                <a:solidFill>
                  <a:srgbClr val="3A3A3A"/>
                </a:solidFill>
                <a:latin typeface="宋体" panose="02010600030101010101" pitchFamily="2" charset="-122"/>
                <a:ea typeface="宋体" panose="02010600030101010101" pitchFamily="2" charset="-122"/>
              </a:rPr>
              <a:t>。</a:t>
            </a:r>
            <a:endParaRPr lang="en-US" altLang="zh-CN" sz="2000" dirty="0" smtClean="0">
              <a:solidFill>
                <a:srgbClr val="3A3A3A"/>
              </a:solidFill>
              <a:latin typeface="宋体" panose="02010600030101010101" pitchFamily="2" charset="-122"/>
              <a:ea typeface="宋体" panose="02010600030101010101" pitchFamily="2" charset="-122"/>
            </a:endParaRPr>
          </a:p>
          <a:p>
            <a:pPr lvl="0" indent="540000" algn="just">
              <a:lnSpc>
                <a:spcPct val="120000"/>
              </a:lnSpc>
              <a:defRPr/>
            </a:pPr>
            <a:r>
              <a:rPr lang="zh-CN" altLang="zh-CN" sz="2000" dirty="0" smtClean="0">
                <a:solidFill>
                  <a:srgbClr val="3A3A3A"/>
                </a:solidFill>
                <a:latin typeface="宋体" panose="02010600030101010101" pitchFamily="2" charset="-122"/>
                <a:ea typeface="宋体" panose="02010600030101010101" pitchFamily="2" charset="-122"/>
              </a:rPr>
              <a:t>其中</a:t>
            </a:r>
            <a:r>
              <a:rPr lang="zh-CN" altLang="zh-CN" sz="2000" dirty="0">
                <a:solidFill>
                  <a:srgbClr val="3A3A3A"/>
                </a:solidFill>
                <a:latin typeface="宋体" panose="02010600030101010101" pitchFamily="2" charset="-122"/>
                <a:ea typeface="宋体" panose="02010600030101010101" pitchFamily="2" charset="-122"/>
              </a:rPr>
              <a:t>，在县城中学从事教育工作、县城医院从事医务工作和县政府派出街道</a:t>
            </a:r>
            <a:r>
              <a:rPr lang="en-US" altLang="zh-CN" sz="2000" dirty="0">
                <a:solidFill>
                  <a:srgbClr val="3A3A3A"/>
                </a:solidFill>
                <a:latin typeface="宋体" panose="02010600030101010101" pitchFamily="2" charset="-122"/>
                <a:ea typeface="宋体" panose="02010600030101010101" pitchFamily="2" charset="-122"/>
              </a:rPr>
              <a:t>(</a:t>
            </a:r>
            <a:r>
              <a:rPr lang="zh-CN" altLang="zh-CN" sz="2000" dirty="0">
                <a:solidFill>
                  <a:srgbClr val="3A3A3A"/>
                </a:solidFill>
                <a:latin typeface="宋体" panose="02010600030101010101" pitchFamily="2" charset="-122"/>
                <a:ea typeface="宋体" panose="02010600030101010101" pitchFamily="2" charset="-122"/>
              </a:rPr>
              <a:t>社区</a:t>
            </a:r>
            <a:r>
              <a:rPr lang="en-US" altLang="zh-CN" sz="2000" dirty="0">
                <a:solidFill>
                  <a:srgbClr val="3A3A3A"/>
                </a:solidFill>
                <a:latin typeface="宋体" panose="02010600030101010101" pitchFamily="2" charset="-122"/>
                <a:ea typeface="宋体" panose="02010600030101010101" pitchFamily="2" charset="-122"/>
              </a:rPr>
              <a:t>)</a:t>
            </a:r>
            <a:r>
              <a:rPr lang="zh-CN" altLang="zh-CN" sz="2000" dirty="0">
                <a:solidFill>
                  <a:srgbClr val="3A3A3A"/>
                </a:solidFill>
                <a:latin typeface="宋体" panose="02010600030101010101" pitchFamily="2" charset="-122"/>
                <a:ea typeface="宋体" panose="02010600030101010101" pitchFamily="2" charset="-122"/>
              </a:rPr>
              <a:t>从事社会管理工作等可以纳入补偿代偿申请范围，但不包括市辖区所辖的街道、社区（村）。</a:t>
            </a:r>
            <a:endParaRPr lang="zh-CN" altLang="en-US" sz="2000" dirty="0">
              <a:solidFill>
                <a:srgbClr val="3A3A3A"/>
              </a:solidFill>
              <a:latin typeface="宋体" panose="02010600030101010101" pitchFamily="2" charset="-122"/>
              <a:ea typeface="宋体" panose="02010600030101010101" pitchFamily="2" charset="-122"/>
            </a:endParaRPr>
          </a:p>
        </p:txBody>
      </p:sp>
      <p:sp>
        <p:nvSpPr>
          <p:cNvPr id="21" name="文本框 29"/>
          <p:cNvSpPr txBox="1"/>
          <p:nvPr/>
        </p:nvSpPr>
        <p:spPr>
          <a:xfrm>
            <a:off x="8384868" y="3333422"/>
            <a:ext cx="919523" cy="276999"/>
          </a:xfrm>
          <a:prstGeom prst="rect">
            <a:avLst/>
          </a:prstGeom>
          <a:noFill/>
        </p:spPr>
        <p:txBody>
          <a:bodyPr wrap="square" rtlCol="0">
            <a:spAutoFit/>
          </a:bodyPr>
          <a:lstStyle/>
          <a:p>
            <a:pPr algn="ctr"/>
            <a:r>
              <a:rPr lang="en-US" altLang="zh-CN" sz="1200" b="1" dirty="0">
                <a:solidFill>
                  <a:schemeClr val="bg1"/>
                </a:solidFill>
                <a:latin typeface="Calibri" panose="020F0502020204030204" pitchFamily="34" charset="0"/>
              </a:rPr>
              <a:t>Grassroots</a:t>
            </a:r>
            <a:endParaRPr lang="zh-CN" altLang="en-US" sz="1200" b="1" dirty="0">
              <a:solidFill>
                <a:schemeClr val="bg1"/>
              </a:solidFill>
              <a:latin typeface="Calibri" panose="020F0502020204030204" pitchFamily="34" charset="0"/>
            </a:endParaRPr>
          </a:p>
        </p:txBody>
      </p:sp>
      <p:sp>
        <p:nvSpPr>
          <p:cNvPr id="22" name="Freeform 471"/>
          <p:cNvSpPr>
            <a:spLocks noEditPoints="1"/>
          </p:cNvSpPr>
          <p:nvPr/>
        </p:nvSpPr>
        <p:spPr bwMode="auto">
          <a:xfrm>
            <a:off x="8481916" y="2733301"/>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bg1"/>
          </a:solidFill>
          <a:ln>
            <a:noFill/>
          </a:ln>
          <a:effectLst/>
        </p:spPr>
        <p:txBody>
          <a:bodyPr vert="horz" wrap="square" lIns="68579" tIns="34289" rIns="68579" bIns="34289" numCol="1" anchor="t" anchorCtr="0" compatLnSpc="1"/>
          <a:lstStyle/>
          <a:p>
            <a:endParaRPr lang="zh-CN" altLang="en-US"/>
          </a:p>
        </p:txBody>
      </p:sp>
    </p:spTree>
    <p:extLst>
      <p:ext uri="{BB962C8B-B14F-4D97-AF65-F5344CB8AC3E}">
        <p14:creationId xmlns:p14="http://schemas.microsoft.com/office/powerpoint/2010/main" val="2792039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rot="20429929" flipV="1">
            <a:off x="-938829" y="-429996"/>
            <a:ext cx="5774280" cy="8476540"/>
          </a:xfrm>
          <a:custGeom>
            <a:avLst/>
            <a:gdLst>
              <a:gd name="connsiteX0" fmla="*/ 5774280 w 5774280"/>
              <a:gd name="connsiteY0" fmla="*/ 7275353 h 8476540"/>
              <a:gd name="connsiteX1" fmla="*/ 2333635 w 5774280"/>
              <a:gd name="connsiteY1" fmla="*/ 8476540 h 8476540"/>
              <a:gd name="connsiteX2" fmla="*/ 2333635 w 5774280"/>
              <a:gd name="connsiteY2" fmla="*/ 1218479 h 8476540"/>
              <a:gd name="connsiteX3" fmla="*/ 5450 w 5774280"/>
              <a:gd name="connsiteY3" fmla="*/ 2031288 h 8476540"/>
              <a:gd name="connsiteX4" fmla="*/ 0 w 5774280"/>
              <a:gd name="connsiteY4" fmla="*/ 2015898 h 8476540"/>
              <a:gd name="connsiteX5" fmla="*/ 5774279 w 5774280"/>
              <a:gd name="connsiteY5" fmla="*/ 0 h 8476540"/>
              <a:gd name="connsiteX6" fmla="*/ 5774280 w 5774280"/>
              <a:gd name="connsiteY6" fmla="*/ 7275353 h 84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4280" h="8476540">
                <a:moveTo>
                  <a:pt x="5774280" y="7275353"/>
                </a:moveTo>
                <a:lnTo>
                  <a:pt x="2333635" y="8476540"/>
                </a:lnTo>
                <a:lnTo>
                  <a:pt x="2333635" y="1218479"/>
                </a:lnTo>
                <a:lnTo>
                  <a:pt x="5450" y="2031288"/>
                </a:lnTo>
                <a:lnTo>
                  <a:pt x="0" y="2015898"/>
                </a:lnTo>
                <a:lnTo>
                  <a:pt x="5774279" y="0"/>
                </a:lnTo>
                <a:lnTo>
                  <a:pt x="5774280" y="7275353"/>
                </a:lnTo>
                <a:close/>
              </a:path>
            </a:pathLst>
          </a:cu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任意多边形 12"/>
          <p:cNvSpPr/>
          <p:nvPr/>
        </p:nvSpPr>
        <p:spPr>
          <a:xfrm rot="20429929" flipV="1">
            <a:off x="-1024716" y="164557"/>
            <a:ext cx="2328185" cy="7272245"/>
          </a:xfrm>
          <a:custGeom>
            <a:avLst/>
            <a:gdLst>
              <a:gd name="connsiteX0" fmla="*/ 2328185 w 2328185"/>
              <a:gd name="connsiteY0" fmla="*/ 7258061 h 7272245"/>
              <a:gd name="connsiteX1" fmla="*/ 2287556 w 2328185"/>
              <a:gd name="connsiteY1" fmla="*/ 7272245 h 7272245"/>
              <a:gd name="connsiteX2" fmla="*/ 0 w 2328185"/>
              <a:gd name="connsiteY2" fmla="*/ 812809 h 7272245"/>
              <a:gd name="connsiteX3" fmla="*/ 2328185 w 2328185"/>
              <a:gd name="connsiteY3" fmla="*/ 0 h 7272245"/>
              <a:gd name="connsiteX4" fmla="*/ 2328185 w 2328185"/>
              <a:gd name="connsiteY4" fmla="*/ 7258061 h 7272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185" h="7272245">
                <a:moveTo>
                  <a:pt x="2328185" y="7258061"/>
                </a:moveTo>
                <a:lnTo>
                  <a:pt x="2287556" y="7272245"/>
                </a:lnTo>
                <a:lnTo>
                  <a:pt x="0" y="812809"/>
                </a:lnTo>
                <a:lnTo>
                  <a:pt x="2328185" y="0"/>
                </a:lnTo>
                <a:lnTo>
                  <a:pt x="2328185" y="725806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KSO_Shape"/>
          <p:cNvSpPr/>
          <p:nvPr/>
        </p:nvSpPr>
        <p:spPr>
          <a:xfrm>
            <a:off x="586740" y="465575"/>
            <a:ext cx="429260" cy="461525"/>
          </a:xfrm>
          <a:prstGeom prst="homePlate">
            <a:avLst>
              <a:gd name="adj" fmla="val 3224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solidFill>
            </a:endParaRPr>
          </a:p>
        </p:txBody>
      </p:sp>
      <p:sp>
        <p:nvSpPr>
          <p:cNvPr id="15"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chemeClr val="bg1"/>
                </a:solidFill>
                <a:latin typeface="黑体" panose="02010609060101010101" pitchFamily="49" charset="-122"/>
                <a:ea typeface="黑体" panose="02010609060101010101" pitchFamily="49" charset="-122"/>
              </a:rPr>
              <a:t>政策</a:t>
            </a:r>
            <a:r>
              <a:rPr lang="zh-CN" altLang="en-US" sz="2800" b="1" dirty="0" smtClean="0">
                <a:solidFill>
                  <a:srgbClr val="FFC000"/>
                </a:solidFill>
                <a:latin typeface="黑体" panose="02010609060101010101" pitchFamily="49" charset="-122"/>
                <a:ea typeface="黑体" panose="02010609060101010101" pitchFamily="49" charset="-122"/>
              </a:rPr>
              <a:t>解读</a:t>
            </a:r>
            <a:endParaRPr lang="zh-CN" altLang="en-US" sz="2800" b="1" dirty="0">
              <a:solidFill>
                <a:srgbClr val="FFC000"/>
              </a:solidFill>
              <a:latin typeface="黑体" panose="02010609060101010101" pitchFamily="49" charset="-122"/>
              <a:ea typeface="黑体" panose="02010609060101010101" pitchFamily="49" charset="-122"/>
            </a:endParaRPr>
          </a:p>
        </p:txBody>
      </p:sp>
      <p:sp>
        <p:nvSpPr>
          <p:cNvPr id="25" name="椭圆 24"/>
          <p:cNvSpPr/>
          <p:nvPr/>
        </p:nvSpPr>
        <p:spPr>
          <a:xfrm>
            <a:off x="2498885" y="2404583"/>
            <a:ext cx="1371961" cy="1371961"/>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9"/>
          <p:cNvSpPr txBox="1"/>
          <p:nvPr/>
        </p:nvSpPr>
        <p:spPr>
          <a:xfrm>
            <a:off x="2725104" y="3333422"/>
            <a:ext cx="919523" cy="276999"/>
          </a:xfrm>
          <a:prstGeom prst="rect">
            <a:avLst/>
          </a:prstGeom>
          <a:noFill/>
        </p:spPr>
        <p:txBody>
          <a:bodyPr wrap="square" rtlCol="0">
            <a:spAutoFit/>
          </a:bodyPr>
          <a:lstStyle/>
          <a:p>
            <a:pPr algn="ctr"/>
            <a:r>
              <a:rPr lang="en-US" altLang="zh-CN" sz="1200" b="1" dirty="0">
                <a:solidFill>
                  <a:schemeClr val="bg1"/>
                </a:solidFill>
                <a:latin typeface="Calibri" panose="020F0502020204030204" pitchFamily="34" charset="0"/>
              </a:rPr>
              <a:t>Grassroots</a:t>
            </a:r>
            <a:endParaRPr lang="zh-CN" altLang="en-US" sz="1200" b="1" dirty="0">
              <a:solidFill>
                <a:schemeClr val="bg1"/>
              </a:solidFill>
              <a:latin typeface="Calibri" panose="020F0502020204030204" pitchFamily="34" charset="0"/>
            </a:endParaRPr>
          </a:p>
        </p:txBody>
      </p:sp>
      <p:sp>
        <p:nvSpPr>
          <p:cNvPr id="27" name="文本框 33"/>
          <p:cNvSpPr txBox="1"/>
          <p:nvPr/>
        </p:nvSpPr>
        <p:spPr>
          <a:xfrm>
            <a:off x="1900206" y="3983979"/>
            <a:ext cx="2576946" cy="523220"/>
          </a:xfrm>
          <a:prstGeom prst="rect">
            <a:avLst/>
          </a:prstGeom>
          <a:noFill/>
        </p:spPr>
        <p:txBody>
          <a:bodyPr wrap="square" rtlCol="0">
            <a:spAutoFit/>
          </a:bodyPr>
          <a:lstStyle/>
          <a:p>
            <a:pPr algn="ctr"/>
            <a:r>
              <a:rPr lang="zh-CN" altLang="en-US" sz="2800" dirty="0">
                <a:solidFill>
                  <a:schemeClr val="bg1"/>
                </a:solidFill>
              </a:rPr>
              <a:t>基层</a:t>
            </a:r>
            <a:r>
              <a:rPr lang="zh-CN" altLang="en-US" sz="2800" dirty="0" smtClean="0">
                <a:solidFill>
                  <a:schemeClr val="bg1"/>
                </a:solidFill>
              </a:rPr>
              <a:t>单位</a:t>
            </a:r>
            <a:endParaRPr lang="zh-CN" altLang="en-US" sz="2800" dirty="0">
              <a:solidFill>
                <a:schemeClr val="bg1"/>
              </a:solidFill>
            </a:endParaRPr>
          </a:p>
        </p:txBody>
      </p:sp>
      <p:cxnSp>
        <p:nvCxnSpPr>
          <p:cNvPr id="28" name="直接连接符 27"/>
          <p:cNvCxnSpPr/>
          <p:nvPr/>
        </p:nvCxnSpPr>
        <p:spPr>
          <a:xfrm>
            <a:off x="2525290" y="4507199"/>
            <a:ext cx="135743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
        <p:nvSpPr>
          <p:cNvPr id="30" name="文本框 6"/>
          <p:cNvSpPr txBox="1"/>
          <p:nvPr/>
        </p:nvSpPr>
        <p:spPr>
          <a:xfrm>
            <a:off x="5628904" y="1132819"/>
            <a:ext cx="6256154" cy="4678204"/>
          </a:xfrm>
          <a:prstGeom prst="rect">
            <a:avLst/>
          </a:prstGeom>
          <a:noFill/>
        </p:spPr>
        <p:txBody>
          <a:bodyPr wrap="square" rtlCol="0">
            <a:spAutoFit/>
          </a:bodyPr>
          <a:lstStyle/>
          <a:p>
            <a:pPr indent="540000" algn="just">
              <a:lnSpc>
                <a:spcPct val="120000"/>
              </a:lnSpc>
              <a:spcAft>
                <a:spcPts val="600"/>
              </a:spcAft>
            </a:pPr>
            <a:r>
              <a:rPr lang="zh-CN" altLang="zh-CN" sz="2000" b="1" dirty="0">
                <a:latin typeface="宋体" panose="02010600030101010101" pitchFamily="2" charset="-122"/>
                <a:ea typeface="宋体" panose="02010600030101010101" pitchFamily="2" charset="-122"/>
              </a:rPr>
              <a:t>第二类</a:t>
            </a:r>
            <a:r>
              <a:rPr lang="zh-CN" altLang="zh-CN" sz="2000" dirty="0">
                <a:latin typeface="宋体" panose="02010600030101010101" pitchFamily="2" charset="-122"/>
                <a:ea typeface="宋体" panose="02010600030101010101" pitchFamily="2" charset="-122"/>
              </a:rPr>
              <a:t>是工作现场地处中西部地区和艰苦边远地区</a:t>
            </a:r>
            <a:r>
              <a:rPr lang="zh-CN" altLang="zh-CN" sz="2000" b="1" dirty="0">
                <a:latin typeface="宋体" panose="02010600030101010101" pitchFamily="2" charset="-122"/>
                <a:ea typeface="宋体" panose="02010600030101010101" pitchFamily="2" charset="-122"/>
              </a:rPr>
              <a:t>县以下的中央单位艰苦行业生产第一线</a:t>
            </a:r>
            <a:r>
              <a:rPr lang="zh-CN" altLang="zh-CN" sz="2000" dirty="0">
                <a:latin typeface="宋体" panose="02010600030101010101" pitchFamily="2" charset="-122"/>
                <a:ea typeface="宋体" panose="02010600030101010101" pitchFamily="2" charset="-122"/>
              </a:rPr>
              <a:t>，主要指气象、地震、地质、水电施工、煤炭、石油、航海、核工业等艰苦行业生产第一线。因上述行业分布广、地区跨度大和流动作业性强，工作现场可以包含中西部地区和艰苦边远地区县政府所在地</a:t>
            </a:r>
            <a:r>
              <a:rPr lang="zh-CN" altLang="zh-CN" sz="2000" dirty="0" smtClean="0">
                <a:latin typeface="宋体" panose="02010600030101010101" pitchFamily="2" charset="-122"/>
                <a:ea typeface="宋体" panose="02010600030101010101" pitchFamily="2" charset="-122"/>
              </a:rPr>
              <a:t>。</a:t>
            </a:r>
            <a:endParaRPr lang="en-US" altLang="zh-CN" sz="2000" dirty="0" smtClean="0">
              <a:latin typeface="宋体" panose="02010600030101010101" pitchFamily="2" charset="-122"/>
              <a:ea typeface="宋体" panose="02010600030101010101" pitchFamily="2" charset="-122"/>
            </a:endParaRPr>
          </a:p>
          <a:p>
            <a:pPr indent="540000" algn="just">
              <a:lnSpc>
                <a:spcPct val="120000"/>
              </a:lnSpc>
              <a:spcAft>
                <a:spcPts val="600"/>
              </a:spcAft>
            </a:pPr>
            <a:r>
              <a:rPr lang="zh-CN" altLang="zh-CN" sz="2000" dirty="0" smtClean="0">
                <a:latin typeface="宋体" panose="02010600030101010101" pitchFamily="2" charset="-122"/>
                <a:ea typeface="宋体" panose="02010600030101010101" pitchFamily="2" charset="-122"/>
              </a:rPr>
              <a:t>对于</a:t>
            </a:r>
            <a:r>
              <a:rPr lang="zh-CN" altLang="zh-CN" sz="2000" dirty="0">
                <a:latin typeface="宋体" panose="02010600030101010101" pitchFamily="2" charset="-122"/>
                <a:ea typeface="宋体" panose="02010600030101010101" pitchFamily="2" charset="-122"/>
              </a:rPr>
              <a:t>化工、电力、航天、邮政、交通、机械制造、冶炼加工、土建施工、高新科技等艰苦行业生产第一线，补偿或代偿申请人应出具工作现场地处中西部地区乡镇以下的相关就业证明，即上述行业工作现场不含县政府所在地。</a:t>
            </a:r>
          </a:p>
          <a:p>
            <a:pPr indent="540000" algn="just">
              <a:lnSpc>
                <a:spcPct val="120000"/>
              </a:lnSpc>
              <a:spcAft>
                <a:spcPts val="600"/>
              </a:spcAft>
            </a:pPr>
            <a:endParaRPr lang="zh-CN" altLang="zh-CN" sz="2000" dirty="0">
              <a:latin typeface="宋体" panose="02010600030101010101" pitchFamily="2" charset="-122"/>
              <a:ea typeface="宋体" panose="02010600030101010101" pitchFamily="2" charset="-122"/>
            </a:endParaRPr>
          </a:p>
        </p:txBody>
      </p:sp>
      <p:sp>
        <p:nvSpPr>
          <p:cNvPr id="32" name="Freeform 471"/>
          <p:cNvSpPr>
            <a:spLocks noEditPoints="1"/>
          </p:cNvSpPr>
          <p:nvPr/>
        </p:nvSpPr>
        <p:spPr bwMode="auto">
          <a:xfrm>
            <a:off x="2822151" y="2733300"/>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bg1"/>
          </a:solidFill>
          <a:ln>
            <a:noFill/>
          </a:ln>
          <a:effectLst/>
        </p:spPr>
        <p:txBody>
          <a:bodyPr vert="horz" wrap="square" lIns="68579" tIns="34289" rIns="68579" bIns="34289" numCol="1" anchor="t" anchorCtr="0" compatLnSpc="1"/>
          <a:lstStyle/>
          <a:p>
            <a:endParaRPr lang="zh-CN" altLang="en-US"/>
          </a:p>
        </p:txBody>
      </p:sp>
    </p:spTree>
    <p:extLst>
      <p:ext uri="{BB962C8B-B14F-4D97-AF65-F5344CB8AC3E}">
        <p14:creationId xmlns:p14="http://schemas.microsoft.com/office/powerpoint/2010/main" val="207754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170071" flipH="1" flipV="1">
            <a:off x="10945284" y="164557"/>
            <a:ext cx="2328185" cy="7272245"/>
          </a:xfrm>
          <a:custGeom>
            <a:avLst/>
            <a:gdLst>
              <a:gd name="connsiteX0" fmla="*/ 2328185 w 2328185"/>
              <a:gd name="connsiteY0" fmla="*/ 7258061 h 7272245"/>
              <a:gd name="connsiteX1" fmla="*/ 2287556 w 2328185"/>
              <a:gd name="connsiteY1" fmla="*/ 7272245 h 7272245"/>
              <a:gd name="connsiteX2" fmla="*/ 0 w 2328185"/>
              <a:gd name="connsiteY2" fmla="*/ 812809 h 7272245"/>
              <a:gd name="connsiteX3" fmla="*/ 2328185 w 2328185"/>
              <a:gd name="connsiteY3" fmla="*/ 0 h 7272245"/>
              <a:gd name="connsiteX4" fmla="*/ 2328185 w 2328185"/>
              <a:gd name="connsiteY4" fmla="*/ 7258061 h 7272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185" h="7272245">
                <a:moveTo>
                  <a:pt x="2328185" y="7258061"/>
                </a:moveTo>
                <a:lnTo>
                  <a:pt x="2287556" y="7272245"/>
                </a:lnTo>
                <a:lnTo>
                  <a:pt x="0" y="812809"/>
                </a:lnTo>
                <a:lnTo>
                  <a:pt x="2328185" y="0"/>
                </a:lnTo>
                <a:lnTo>
                  <a:pt x="2328185" y="7258061"/>
                </a:lnTo>
                <a:close/>
              </a:path>
            </a:pathLst>
          </a:cu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24"/>
          <p:cNvSpPr/>
          <p:nvPr/>
        </p:nvSpPr>
        <p:spPr>
          <a:xfrm rot="1170071" flipH="1" flipV="1">
            <a:off x="7397421" y="-429996"/>
            <a:ext cx="5774280" cy="8476540"/>
          </a:xfrm>
          <a:custGeom>
            <a:avLst/>
            <a:gdLst>
              <a:gd name="connsiteX0" fmla="*/ 5774280 w 5774280"/>
              <a:gd name="connsiteY0" fmla="*/ 7275353 h 8476540"/>
              <a:gd name="connsiteX1" fmla="*/ 2333635 w 5774280"/>
              <a:gd name="connsiteY1" fmla="*/ 8476540 h 8476540"/>
              <a:gd name="connsiteX2" fmla="*/ 2333635 w 5774280"/>
              <a:gd name="connsiteY2" fmla="*/ 1218479 h 8476540"/>
              <a:gd name="connsiteX3" fmla="*/ 5450 w 5774280"/>
              <a:gd name="connsiteY3" fmla="*/ 2031288 h 8476540"/>
              <a:gd name="connsiteX4" fmla="*/ 0 w 5774280"/>
              <a:gd name="connsiteY4" fmla="*/ 2015898 h 8476540"/>
              <a:gd name="connsiteX5" fmla="*/ 5774279 w 5774280"/>
              <a:gd name="connsiteY5" fmla="*/ 0 h 8476540"/>
              <a:gd name="connsiteX6" fmla="*/ 5774280 w 5774280"/>
              <a:gd name="connsiteY6" fmla="*/ 7275353 h 84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4280" h="8476540">
                <a:moveTo>
                  <a:pt x="5774280" y="7275353"/>
                </a:moveTo>
                <a:lnTo>
                  <a:pt x="2333635" y="8476540"/>
                </a:lnTo>
                <a:lnTo>
                  <a:pt x="2333635" y="1218479"/>
                </a:lnTo>
                <a:lnTo>
                  <a:pt x="5450" y="2031288"/>
                </a:lnTo>
                <a:lnTo>
                  <a:pt x="0" y="2015898"/>
                </a:lnTo>
                <a:lnTo>
                  <a:pt x="5774279" y="0"/>
                </a:lnTo>
                <a:lnTo>
                  <a:pt x="5774280" y="7275353"/>
                </a:lnTo>
                <a:close/>
              </a:path>
            </a:pathLst>
          </a:cu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椭圆 28"/>
          <p:cNvSpPr/>
          <p:nvPr/>
        </p:nvSpPr>
        <p:spPr>
          <a:xfrm>
            <a:off x="8139510" y="2404583"/>
            <a:ext cx="1371961" cy="1371961"/>
          </a:xfrm>
          <a:prstGeom prst="ellipse">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7540831" y="3983979"/>
            <a:ext cx="2576946" cy="523220"/>
          </a:xfrm>
          <a:prstGeom prst="rect">
            <a:avLst/>
          </a:prstGeom>
          <a:noFill/>
        </p:spPr>
        <p:txBody>
          <a:bodyPr wrap="square" rtlCol="0">
            <a:spAutoFit/>
          </a:bodyPr>
          <a:lstStyle/>
          <a:p>
            <a:pPr algn="ctr"/>
            <a:r>
              <a:rPr lang="zh-CN" altLang="en-US" sz="2800" dirty="0">
                <a:solidFill>
                  <a:schemeClr val="bg1"/>
                </a:solidFill>
              </a:rPr>
              <a:t>基层</a:t>
            </a:r>
            <a:r>
              <a:rPr lang="zh-CN" altLang="en-US" sz="2800" dirty="0" smtClean="0">
                <a:solidFill>
                  <a:schemeClr val="bg1"/>
                </a:solidFill>
              </a:rPr>
              <a:t>单位</a:t>
            </a:r>
            <a:endParaRPr lang="zh-CN" altLang="en-US" sz="2800" dirty="0">
              <a:solidFill>
                <a:schemeClr val="bg1"/>
              </a:solidFill>
            </a:endParaRPr>
          </a:p>
        </p:txBody>
      </p:sp>
      <p:cxnSp>
        <p:nvCxnSpPr>
          <p:cNvPr id="35" name="直接连接符 34"/>
          <p:cNvCxnSpPr/>
          <p:nvPr/>
        </p:nvCxnSpPr>
        <p:spPr>
          <a:xfrm>
            <a:off x="8165915" y="4507199"/>
            <a:ext cx="1357431" cy="0"/>
          </a:xfrm>
          <a:prstGeom prst="line">
            <a:avLst/>
          </a:prstGeom>
          <a:ln w="22225">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政策</a:t>
            </a:r>
            <a:r>
              <a:rPr lang="zh-CN" altLang="en-US" sz="2800" b="1" dirty="0" smtClean="0">
                <a:solidFill>
                  <a:srgbClr val="FFC000"/>
                </a:solidFill>
                <a:latin typeface="黑体" panose="02010609060101010101" pitchFamily="49" charset="-122"/>
                <a:ea typeface="黑体" panose="02010609060101010101" pitchFamily="49" charset="-122"/>
              </a:rPr>
              <a:t>解读</a:t>
            </a:r>
            <a:endParaRPr lang="zh-CN" altLang="en-US" sz="2800" b="1" dirty="0">
              <a:solidFill>
                <a:srgbClr val="FFC000"/>
              </a:solidFill>
              <a:latin typeface="黑体" panose="02010609060101010101" pitchFamily="49" charset="-122"/>
              <a:ea typeface="黑体" panose="02010609060101010101" pitchFamily="49" charset="-122"/>
            </a:endParaRPr>
          </a:p>
        </p:txBody>
      </p:sp>
      <p:sp>
        <p:nvSpPr>
          <p:cNvPr id="15" name="文本框 6"/>
          <p:cNvSpPr txBox="1"/>
          <p:nvPr/>
        </p:nvSpPr>
        <p:spPr>
          <a:xfrm>
            <a:off x="585062" y="1482788"/>
            <a:ext cx="5708860" cy="4336765"/>
          </a:xfrm>
          <a:prstGeom prst="rect">
            <a:avLst/>
          </a:prstGeom>
          <a:noFill/>
        </p:spPr>
        <p:txBody>
          <a:bodyPr wrap="square" rtlCol="0">
            <a:spAutoFit/>
          </a:bodyPr>
          <a:lstStyle/>
          <a:p>
            <a:pPr lvl="0" algn="just">
              <a:lnSpc>
                <a:spcPct val="120000"/>
              </a:lnSpc>
              <a:spcAft>
                <a:spcPts val="600"/>
              </a:spcAft>
              <a:defRPr/>
            </a:pPr>
            <a:r>
              <a:rPr lang="zh-CN" altLang="en-US" sz="2000" b="1" dirty="0" smtClean="0">
                <a:solidFill>
                  <a:srgbClr val="3A3A3A"/>
                </a:solidFill>
                <a:latin typeface="宋体" panose="02010600030101010101" pitchFamily="2" charset="-122"/>
                <a:ea typeface="宋体" panose="02010600030101010101" pitchFamily="2" charset="-122"/>
              </a:rPr>
              <a:t>其他情况：</a:t>
            </a:r>
            <a:endParaRPr lang="en-US" altLang="zh-CN" sz="2000" b="1" dirty="0" smtClean="0">
              <a:solidFill>
                <a:srgbClr val="3A3A3A"/>
              </a:solidFill>
              <a:latin typeface="宋体" panose="02010600030101010101" pitchFamily="2" charset="-122"/>
              <a:ea typeface="宋体" panose="02010600030101010101" pitchFamily="2" charset="-122"/>
            </a:endParaRPr>
          </a:p>
          <a:p>
            <a:pPr marL="342900" indent="-342900" algn="just">
              <a:lnSpc>
                <a:spcPct val="120000"/>
              </a:lnSpc>
              <a:spcAft>
                <a:spcPts val="600"/>
              </a:spcAft>
              <a:buFont typeface="Wingdings" panose="05000000000000000000" pitchFamily="2" charset="2"/>
              <a:buChar char="u"/>
              <a:defRPr/>
            </a:pPr>
            <a:r>
              <a:rPr lang="zh-CN" altLang="zh-CN" sz="2000" dirty="0" smtClean="0">
                <a:solidFill>
                  <a:srgbClr val="3A3A3A"/>
                </a:solidFill>
                <a:latin typeface="宋体" panose="02010600030101010101" pitchFamily="2" charset="-122"/>
                <a:ea typeface="宋体" panose="02010600030101010101" pitchFamily="2" charset="-122"/>
              </a:rPr>
              <a:t>通讯</a:t>
            </a:r>
            <a:r>
              <a:rPr lang="zh-CN" altLang="zh-CN" sz="2000" dirty="0">
                <a:solidFill>
                  <a:srgbClr val="3A3A3A"/>
                </a:solidFill>
                <a:latin typeface="宋体" panose="02010600030101010101" pitchFamily="2" charset="-122"/>
                <a:ea typeface="宋体" panose="02010600030101010101" pitchFamily="2" charset="-122"/>
              </a:rPr>
              <a:t>、金融、烟酒等行业不属于补偿代偿申请范围</a:t>
            </a:r>
            <a:r>
              <a:rPr lang="zh-CN" altLang="zh-CN" sz="2000" dirty="0" smtClean="0">
                <a:solidFill>
                  <a:srgbClr val="3A3A3A"/>
                </a:solidFill>
                <a:latin typeface="宋体" panose="02010600030101010101" pitchFamily="2" charset="-122"/>
                <a:ea typeface="宋体" panose="02010600030101010101" pitchFamily="2" charset="-122"/>
              </a:rPr>
              <a:t>。</a:t>
            </a:r>
            <a:endParaRPr lang="en-US" altLang="zh-CN" sz="2000" dirty="0" smtClean="0">
              <a:solidFill>
                <a:srgbClr val="3A3A3A"/>
              </a:solidFill>
              <a:latin typeface="宋体" panose="02010600030101010101" pitchFamily="2" charset="-122"/>
              <a:ea typeface="宋体" panose="02010600030101010101" pitchFamily="2" charset="-122"/>
            </a:endParaRPr>
          </a:p>
          <a:p>
            <a:pPr marL="342900" indent="-342900" algn="just">
              <a:lnSpc>
                <a:spcPct val="120000"/>
              </a:lnSpc>
              <a:spcAft>
                <a:spcPts val="600"/>
              </a:spcAft>
              <a:buFont typeface="Wingdings" panose="05000000000000000000" pitchFamily="2" charset="2"/>
              <a:buChar char="u"/>
              <a:defRPr/>
            </a:pPr>
            <a:r>
              <a:rPr lang="zh-CN" altLang="zh-CN" sz="2000" dirty="0" smtClean="0">
                <a:solidFill>
                  <a:srgbClr val="3A3A3A"/>
                </a:solidFill>
                <a:latin typeface="宋体" panose="02010600030101010101" pitchFamily="2" charset="-122"/>
                <a:ea typeface="宋体" panose="02010600030101010101" pitchFamily="2" charset="-122"/>
              </a:rPr>
              <a:t>工作</a:t>
            </a:r>
            <a:r>
              <a:rPr lang="zh-CN" altLang="zh-CN" sz="2000" dirty="0">
                <a:solidFill>
                  <a:srgbClr val="3A3A3A"/>
                </a:solidFill>
                <a:latin typeface="宋体" panose="02010600030101010101" pitchFamily="2" charset="-122"/>
                <a:ea typeface="宋体" panose="02010600030101010101" pitchFamily="2" charset="-122"/>
              </a:rPr>
              <a:t>单位或现场在县政府所属局委办等机关单位、地级市市辖区及以上城市所辖街道（社区）的，不在补偿代偿申请范围</a:t>
            </a:r>
            <a:r>
              <a:rPr lang="zh-CN" altLang="zh-CN" sz="2000" dirty="0" smtClean="0">
                <a:solidFill>
                  <a:srgbClr val="3A3A3A"/>
                </a:solidFill>
                <a:latin typeface="宋体" panose="02010600030101010101" pitchFamily="2" charset="-122"/>
                <a:ea typeface="宋体" panose="02010600030101010101" pitchFamily="2" charset="-122"/>
              </a:rPr>
              <a:t>。</a:t>
            </a:r>
            <a:endParaRPr lang="en-US" altLang="zh-CN" sz="2000" dirty="0" smtClean="0">
              <a:solidFill>
                <a:srgbClr val="3A3A3A"/>
              </a:solidFill>
              <a:latin typeface="宋体" panose="02010600030101010101" pitchFamily="2" charset="-122"/>
              <a:ea typeface="宋体" panose="02010600030101010101" pitchFamily="2" charset="-122"/>
            </a:endParaRPr>
          </a:p>
          <a:p>
            <a:pPr marL="342900" indent="-342900" algn="just">
              <a:lnSpc>
                <a:spcPct val="120000"/>
              </a:lnSpc>
              <a:spcAft>
                <a:spcPts val="600"/>
              </a:spcAft>
              <a:buFont typeface="Wingdings" panose="05000000000000000000" pitchFamily="2" charset="2"/>
              <a:buChar char="u"/>
              <a:defRPr/>
            </a:pPr>
            <a:r>
              <a:rPr lang="zh-CN" altLang="en-US" sz="2000" dirty="0" smtClean="0">
                <a:solidFill>
                  <a:srgbClr val="3A3A3A"/>
                </a:solidFill>
                <a:latin typeface="宋体" panose="02010600030101010101" pitchFamily="2" charset="-122"/>
                <a:ea typeface="宋体" panose="02010600030101010101" pitchFamily="2" charset="-122"/>
              </a:rPr>
              <a:t>航海及海上作业的，应提供具体工作的船名、平台名等；新疆兵团、黑龙江垦区应落实到具体连队或生产农场等；油田、矿山等不能落实到县的，应提供具体生产大队或工作矿山详细说明。</a:t>
            </a:r>
            <a:endParaRPr lang="en-US" altLang="zh-CN" sz="2000" dirty="0">
              <a:solidFill>
                <a:srgbClr val="3A3A3A"/>
              </a:solidFill>
              <a:latin typeface="宋体" panose="02010600030101010101" pitchFamily="2" charset="-122"/>
              <a:ea typeface="宋体" panose="02010600030101010101" pitchFamily="2" charset="-122"/>
            </a:endParaRPr>
          </a:p>
        </p:txBody>
      </p:sp>
      <p:sp>
        <p:nvSpPr>
          <p:cNvPr id="21" name="文本框 29"/>
          <p:cNvSpPr txBox="1"/>
          <p:nvPr/>
        </p:nvSpPr>
        <p:spPr>
          <a:xfrm>
            <a:off x="8384868" y="3333422"/>
            <a:ext cx="919523" cy="276999"/>
          </a:xfrm>
          <a:prstGeom prst="rect">
            <a:avLst/>
          </a:prstGeom>
          <a:noFill/>
        </p:spPr>
        <p:txBody>
          <a:bodyPr wrap="square" rtlCol="0">
            <a:spAutoFit/>
          </a:bodyPr>
          <a:lstStyle/>
          <a:p>
            <a:pPr algn="ctr"/>
            <a:r>
              <a:rPr lang="en-US" altLang="zh-CN" sz="1200" b="1" dirty="0">
                <a:solidFill>
                  <a:schemeClr val="bg1"/>
                </a:solidFill>
                <a:latin typeface="Calibri" panose="020F0502020204030204" pitchFamily="34" charset="0"/>
              </a:rPr>
              <a:t>Grassroots</a:t>
            </a:r>
            <a:endParaRPr lang="zh-CN" altLang="en-US" sz="1200" b="1" dirty="0">
              <a:solidFill>
                <a:schemeClr val="bg1"/>
              </a:solidFill>
              <a:latin typeface="Calibri" panose="020F0502020204030204" pitchFamily="34" charset="0"/>
            </a:endParaRPr>
          </a:p>
        </p:txBody>
      </p:sp>
      <p:sp>
        <p:nvSpPr>
          <p:cNvPr id="22" name="Freeform 471"/>
          <p:cNvSpPr>
            <a:spLocks noEditPoints="1"/>
          </p:cNvSpPr>
          <p:nvPr/>
        </p:nvSpPr>
        <p:spPr bwMode="auto">
          <a:xfrm>
            <a:off x="8481916" y="2733301"/>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bg1"/>
          </a:solidFill>
          <a:ln>
            <a:noFill/>
          </a:ln>
          <a:effectLst/>
        </p:spPr>
        <p:txBody>
          <a:bodyPr vert="horz" wrap="square" lIns="68579" tIns="34289" rIns="68579" bIns="34289" numCol="1" anchor="t" anchorCtr="0" compatLnSpc="1"/>
          <a:lstStyle/>
          <a:p>
            <a:endParaRPr lang="zh-CN" altLang="en-US"/>
          </a:p>
        </p:txBody>
      </p:sp>
    </p:spTree>
    <p:extLst>
      <p:ext uri="{BB962C8B-B14F-4D97-AF65-F5344CB8AC3E}">
        <p14:creationId xmlns:p14="http://schemas.microsoft.com/office/powerpoint/2010/main" val="1529091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8709852" y="0"/>
            <a:ext cx="0" cy="207486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0538651" y="0"/>
            <a:ext cx="0" cy="3601329"/>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sp>
        <p:nvSpPr>
          <p:cNvPr id="10" name="同心圆 9"/>
          <p:cNvSpPr/>
          <p:nvPr/>
        </p:nvSpPr>
        <p:spPr>
          <a:xfrm>
            <a:off x="7809520" y="207486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同心圆 13"/>
          <p:cNvSpPr/>
          <p:nvPr/>
        </p:nvSpPr>
        <p:spPr>
          <a:xfrm>
            <a:off x="9638319" y="3601329"/>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空心弧 4"/>
          <p:cNvSpPr/>
          <p:nvPr/>
        </p:nvSpPr>
        <p:spPr>
          <a:xfrm>
            <a:off x="7809520" y="2074862"/>
            <a:ext cx="1800664" cy="1800664"/>
          </a:xfrm>
          <a:prstGeom prst="blockArc">
            <a:avLst>
              <a:gd name="adj1" fmla="val 10795232"/>
              <a:gd name="adj2" fmla="val 512995"/>
              <a:gd name="adj3" fmla="val 12460"/>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rot="3433786">
            <a:off x="9638319" y="3601329"/>
            <a:ext cx="1800664" cy="1800664"/>
          </a:xfrm>
          <a:prstGeom prst="blockArc">
            <a:avLst>
              <a:gd name="adj1" fmla="val 10795232"/>
              <a:gd name="adj2" fmla="val 20381218"/>
              <a:gd name="adj3" fmla="val 12377"/>
            </a:avLst>
          </a:prstGeom>
          <a:solidFill>
            <a:srgbClr val="FFC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文本框 18"/>
          <p:cNvSpPr txBox="1"/>
          <p:nvPr/>
        </p:nvSpPr>
        <p:spPr>
          <a:xfrm>
            <a:off x="586740" y="1300699"/>
            <a:ext cx="6669436" cy="4601260"/>
          </a:xfrm>
          <a:prstGeom prst="rect">
            <a:avLst/>
          </a:prstGeom>
          <a:noFill/>
        </p:spPr>
        <p:txBody>
          <a:bodyPr wrap="square" rtlCol="0">
            <a:spAutoFit/>
          </a:bodyPr>
          <a:lstStyle/>
          <a:p>
            <a:pPr indent="540000">
              <a:lnSpc>
                <a:spcPct val="120000"/>
              </a:lnSpc>
              <a:spcAft>
                <a:spcPts val="600"/>
              </a:spcAft>
            </a:pPr>
            <a:r>
              <a:rPr lang="zh-CN" altLang="zh-CN" sz="2000" dirty="0">
                <a:latin typeface="宋体" panose="02010600030101010101" pitchFamily="2" charset="-122"/>
                <a:ea typeface="宋体" panose="02010600030101010101" pitchFamily="2" charset="-122"/>
              </a:rPr>
              <a:t>本专科毕业生每学年代偿学费和国家助学贷款的金额最高不超过</a:t>
            </a:r>
            <a:r>
              <a:rPr lang="en-US" altLang="zh-CN" sz="2000" b="1" dirty="0">
                <a:latin typeface="宋体" panose="02010600030101010101" pitchFamily="2" charset="-122"/>
                <a:ea typeface="宋体" panose="02010600030101010101" pitchFamily="2" charset="-122"/>
              </a:rPr>
              <a:t>8000</a:t>
            </a:r>
            <a:r>
              <a:rPr lang="zh-CN" altLang="zh-CN" sz="2000" b="1" dirty="0">
                <a:latin typeface="宋体" panose="02010600030101010101" pitchFamily="2" charset="-122"/>
                <a:ea typeface="宋体" panose="02010600030101010101" pitchFamily="2" charset="-122"/>
              </a:rPr>
              <a:t>元</a:t>
            </a:r>
            <a:r>
              <a:rPr lang="zh-CN" altLang="zh-CN" sz="2000" dirty="0">
                <a:latin typeface="宋体" panose="02010600030101010101" pitchFamily="2" charset="-122"/>
                <a:ea typeface="宋体" panose="02010600030101010101" pitchFamily="2" charset="-122"/>
              </a:rPr>
              <a:t>，研究生不超过</a:t>
            </a:r>
            <a:r>
              <a:rPr lang="en-US" altLang="zh-CN" sz="2000" b="1" dirty="0">
                <a:latin typeface="宋体" panose="02010600030101010101" pitchFamily="2" charset="-122"/>
                <a:ea typeface="宋体" panose="02010600030101010101" pitchFamily="2" charset="-122"/>
              </a:rPr>
              <a:t>12000</a:t>
            </a:r>
            <a:r>
              <a:rPr lang="zh-CN" altLang="zh-CN" sz="2000" b="1" dirty="0">
                <a:latin typeface="宋体" panose="02010600030101010101" pitchFamily="2" charset="-122"/>
                <a:ea typeface="宋体" panose="02010600030101010101" pitchFamily="2" charset="-122"/>
              </a:rPr>
              <a:t>元</a:t>
            </a:r>
            <a:r>
              <a:rPr lang="zh-CN" altLang="zh-CN" sz="2000" dirty="0">
                <a:latin typeface="宋体" panose="02010600030101010101" pitchFamily="2" charset="-122"/>
                <a:ea typeface="宋体" panose="02010600030101010101" pitchFamily="2" charset="-122"/>
              </a:rPr>
              <a:t>。毕业生在校学习期间每年实际缴纳的学费或获得的国家助学贷款低于最高限额的，按照</a:t>
            </a:r>
            <a:r>
              <a:rPr lang="zh-CN" altLang="zh-CN" sz="2000" b="1" dirty="0">
                <a:latin typeface="宋体" panose="02010600030101010101" pitchFamily="2" charset="-122"/>
                <a:ea typeface="宋体" panose="02010600030101010101" pitchFamily="2" charset="-122"/>
              </a:rPr>
              <a:t>实际缴纳的学费或获得的国家助学贷款金额</a:t>
            </a:r>
            <a:r>
              <a:rPr lang="zh-CN" altLang="zh-CN" sz="2000" dirty="0">
                <a:latin typeface="宋体" panose="02010600030101010101" pitchFamily="2" charset="-122"/>
                <a:ea typeface="宋体" panose="02010600030101010101" pitchFamily="2" charset="-122"/>
              </a:rPr>
              <a:t>实行代偿。</a:t>
            </a:r>
            <a:r>
              <a:rPr lang="zh-CN" altLang="zh-CN" sz="2000" dirty="0" smtClean="0">
                <a:latin typeface="宋体" panose="02010600030101010101" pitchFamily="2" charset="-122"/>
                <a:ea typeface="宋体" panose="02010600030101010101" pitchFamily="2" charset="-122"/>
              </a:rPr>
              <a:t>毕业生</a:t>
            </a:r>
            <a:r>
              <a:rPr lang="zh-CN" altLang="zh-CN" sz="2000" dirty="0">
                <a:latin typeface="宋体" panose="02010600030101010101" pitchFamily="2" charset="-122"/>
                <a:ea typeface="宋体" panose="02010600030101010101" pitchFamily="2" charset="-122"/>
              </a:rPr>
              <a:t>在校学习期间每年实际缴纳的学费或获得的国家助学贷款</a:t>
            </a:r>
            <a:r>
              <a:rPr lang="zh-CN" altLang="zh-CN" sz="2000" dirty="0" smtClean="0">
                <a:latin typeface="宋体" panose="02010600030101010101" pitchFamily="2" charset="-122"/>
                <a:ea typeface="宋体" panose="02010600030101010101" pitchFamily="2" charset="-122"/>
              </a:rPr>
              <a:t>高于</a:t>
            </a:r>
            <a:r>
              <a:rPr lang="zh-CN" altLang="en-US" sz="2000" dirty="0" smtClean="0">
                <a:latin typeface="宋体" panose="02010600030101010101" pitchFamily="2" charset="-122"/>
                <a:ea typeface="宋体" panose="02010600030101010101" pitchFamily="2" charset="-122"/>
              </a:rPr>
              <a:t>最高限额</a:t>
            </a:r>
            <a:r>
              <a:rPr lang="zh-CN" altLang="zh-CN" sz="2000" dirty="0" smtClean="0">
                <a:latin typeface="宋体" panose="02010600030101010101" pitchFamily="2" charset="-122"/>
                <a:ea typeface="宋体" panose="02010600030101010101" pitchFamily="2" charset="-122"/>
              </a:rPr>
              <a:t>的</a:t>
            </a:r>
            <a:r>
              <a:rPr lang="zh-CN" altLang="zh-CN" sz="2000" dirty="0">
                <a:latin typeface="宋体" panose="02010600030101010101" pitchFamily="2" charset="-122"/>
                <a:ea typeface="宋体" panose="02010600030101010101" pitchFamily="2" charset="-122"/>
              </a:rPr>
              <a:t>，</a:t>
            </a:r>
            <a:r>
              <a:rPr lang="zh-CN" altLang="zh-CN" sz="2000" dirty="0" smtClean="0">
                <a:latin typeface="宋体" panose="02010600030101010101" pitchFamily="2" charset="-122"/>
                <a:ea typeface="宋体" panose="02010600030101010101" pitchFamily="2" charset="-122"/>
              </a:rPr>
              <a:t>按照</a:t>
            </a:r>
            <a:r>
              <a:rPr lang="zh-CN" altLang="en-US" sz="2000" dirty="0" smtClean="0">
                <a:latin typeface="宋体" panose="02010600030101010101" pitchFamily="2" charset="-122"/>
                <a:ea typeface="宋体" panose="02010600030101010101" pitchFamily="2" charset="-122"/>
              </a:rPr>
              <a:t>最高限额</a:t>
            </a:r>
            <a:r>
              <a:rPr lang="zh-CN" altLang="zh-CN" sz="2000" dirty="0" smtClean="0">
                <a:latin typeface="宋体" panose="02010600030101010101" pitchFamily="2" charset="-122"/>
                <a:ea typeface="宋体" panose="02010600030101010101" pitchFamily="2" charset="-122"/>
              </a:rPr>
              <a:t>实行</a:t>
            </a:r>
            <a:r>
              <a:rPr lang="zh-CN" altLang="zh-CN" sz="2000" dirty="0">
                <a:latin typeface="宋体" panose="02010600030101010101" pitchFamily="2" charset="-122"/>
                <a:ea typeface="宋体" panose="02010600030101010101" pitchFamily="2" charset="-122"/>
              </a:rPr>
              <a:t>代偿。</a:t>
            </a:r>
          </a:p>
          <a:p>
            <a:pPr indent="540000">
              <a:lnSpc>
                <a:spcPct val="120000"/>
              </a:lnSpc>
            </a:pPr>
            <a:r>
              <a:rPr lang="zh-CN" altLang="zh-CN" sz="2000" dirty="0">
                <a:latin typeface="宋体" panose="02010600030101010101" pitchFamily="2" charset="-122"/>
                <a:ea typeface="宋体" panose="02010600030101010101" pitchFamily="2" charset="-122"/>
              </a:rPr>
              <a:t>本科、专科（高职）、研究生和第二学士学位毕业生代偿学费和国家助学贷款的年限，分别按照国家规定的相应</a:t>
            </a:r>
            <a:r>
              <a:rPr lang="zh-CN" altLang="zh-CN" sz="2000" b="1" dirty="0">
                <a:latin typeface="宋体" panose="02010600030101010101" pitchFamily="2" charset="-122"/>
                <a:ea typeface="宋体" panose="02010600030101010101" pitchFamily="2" charset="-122"/>
              </a:rPr>
              <a:t>学制</a:t>
            </a:r>
            <a:r>
              <a:rPr lang="zh-CN" altLang="zh-CN" sz="2000" dirty="0">
                <a:latin typeface="宋体" panose="02010600030101010101" pitchFamily="2" charset="-122"/>
                <a:ea typeface="宋体" panose="02010600030101010101" pitchFamily="2" charset="-122"/>
              </a:rPr>
              <a:t>计算，获得学费和国家助学贷款代偿资格的高校毕业生采取分年度代偿的办法，学生毕业后每年代偿学费或国家助学贷款总额的</a:t>
            </a:r>
            <a:r>
              <a:rPr lang="en-US" altLang="zh-CN" sz="2000" b="1" dirty="0">
                <a:latin typeface="宋体" panose="02010600030101010101" pitchFamily="2" charset="-122"/>
                <a:ea typeface="宋体" panose="02010600030101010101" pitchFamily="2" charset="-122"/>
              </a:rPr>
              <a:t>1/3</a:t>
            </a:r>
            <a:r>
              <a:rPr lang="zh-CN" altLang="zh-CN" sz="2000" dirty="0">
                <a:latin typeface="宋体" panose="02010600030101010101" pitchFamily="2" charset="-122"/>
                <a:ea typeface="宋体" panose="02010600030101010101" pitchFamily="2" charset="-122"/>
              </a:rPr>
              <a:t>，</a:t>
            </a:r>
            <a:r>
              <a:rPr lang="en-US" altLang="zh-CN" sz="2000" dirty="0">
                <a:latin typeface="宋体" panose="02010600030101010101" pitchFamily="2" charset="-122"/>
                <a:ea typeface="宋体" panose="02010600030101010101" pitchFamily="2" charset="-122"/>
              </a:rPr>
              <a:t>3</a:t>
            </a:r>
            <a:r>
              <a:rPr lang="zh-CN" altLang="zh-CN" sz="2000" dirty="0">
                <a:latin typeface="宋体" panose="02010600030101010101" pitchFamily="2" charset="-122"/>
                <a:ea typeface="宋体" panose="02010600030101010101" pitchFamily="2" charset="-122"/>
              </a:rPr>
              <a:t>年代偿完毕。</a:t>
            </a:r>
          </a:p>
        </p:txBody>
      </p:sp>
      <p:sp>
        <p:nvSpPr>
          <p:cNvPr id="29" name="KSO_Shape"/>
          <p:cNvSpPr/>
          <p:nvPr/>
        </p:nvSpPr>
        <p:spPr>
          <a:xfrm>
            <a:off x="586740" y="465575"/>
            <a:ext cx="429260" cy="461525"/>
          </a:xfrm>
          <a:prstGeom prst="homePlate">
            <a:avLst>
              <a:gd name="adj" fmla="val 32249"/>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 name="文本框 139"/>
          <p:cNvSpPr txBox="1"/>
          <p:nvPr/>
        </p:nvSpPr>
        <p:spPr>
          <a:xfrm>
            <a:off x="585062" y="434727"/>
            <a:ext cx="2745148" cy="523220"/>
          </a:xfrm>
          <a:prstGeom prst="rect">
            <a:avLst/>
          </a:prstGeom>
          <a:noFill/>
        </p:spPr>
        <p:txBody>
          <a:bodyPr wrap="square" rtlCol="0">
            <a:spAutoFit/>
          </a:bodyPr>
          <a:lstStyle/>
          <a:p>
            <a:pPr algn="ctr"/>
            <a:r>
              <a:rPr lang="zh-CN" altLang="en-US" sz="2800" b="1" dirty="0" smtClean="0">
                <a:solidFill>
                  <a:srgbClr val="3A3A3A"/>
                </a:solidFill>
                <a:latin typeface="黑体" panose="02010609060101010101" pitchFamily="49" charset="-122"/>
                <a:ea typeface="黑体" panose="02010609060101010101" pitchFamily="49" charset="-122"/>
              </a:rPr>
              <a:t>政策</a:t>
            </a:r>
            <a:r>
              <a:rPr lang="zh-CN" altLang="en-US" sz="2800" b="1" dirty="0" smtClean="0">
                <a:solidFill>
                  <a:srgbClr val="FFC000"/>
                </a:solidFill>
                <a:latin typeface="黑体" panose="02010609060101010101" pitchFamily="49" charset="-122"/>
                <a:ea typeface="黑体" panose="02010609060101010101" pitchFamily="49" charset="-122"/>
              </a:rPr>
              <a:t>解读</a:t>
            </a:r>
            <a:endParaRPr lang="zh-CN" altLang="en-US" sz="2800" b="1" dirty="0">
              <a:solidFill>
                <a:srgbClr val="FFC000"/>
              </a:solidFill>
              <a:latin typeface="黑体" panose="02010609060101010101" pitchFamily="49" charset="-122"/>
              <a:ea typeface="黑体" panose="02010609060101010101" pitchFamily="49" charset="-122"/>
            </a:endParaRPr>
          </a:p>
        </p:txBody>
      </p:sp>
      <p:sp>
        <p:nvSpPr>
          <p:cNvPr id="31" name="文本框 139"/>
          <p:cNvSpPr txBox="1"/>
          <p:nvPr/>
        </p:nvSpPr>
        <p:spPr>
          <a:xfrm>
            <a:off x="8174672" y="2498140"/>
            <a:ext cx="1070360" cy="954107"/>
          </a:xfrm>
          <a:prstGeom prst="rect">
            <a:avLst/>
          </a:prstGeom>
          <a:noFill/>
        </p:spPr>
        <p:txBody>
          <a:bodyPr wrap="square" rtlCol="0">
            <a:spAutoFit/>
          </a:bodyPr>
          <a:lstStyle/>
          <a:p>
            <a:pPr algn="ctr"/>
            <a:r>
              <a:rPr lang="zh-CN" altLang="en-US" sz="2800" b="1" dirty="0">
                <a:solidFill>
                  <a:srgbClr val="3A3A3A"/>
                </a:solidFill>
                <a:latin typeface="黑体" panose="02010609060101010101" pitchFamily="49" charset="-122"/>
                <a:ea typeface="黑体" panose="02010609060101010101" pitchFamily="49" charset="-122"/>
              </a:rPr>
              <a:t>学费</a:t>
            </a:r>
            <a:endParaRPr lang="en-US" altLang="zh-CN" sz="2800" b="1" dirty="0" smtClean="0">
              <a:solidFill>
                <a:srgbClr val="3A3A3A"/>
              </a:solidFill>
              <a:latin typeface="黑体" panose="02010609060101010101" pitchFamily="49" charset="-122"/>
              <a:ea typeface="黑体" panose="02010609060101010101" pitchFamily="49" charset="-122"/>
            </a:endParaRPr>
          </a:p>
          <a:p>
            <a:pPr algn="ctr"/>
            <a:r>
              <a:rPr lang="zh-CN" altLang="en-US" sz="2800" b="1" dirty="0">
                <a:solidFill>
                  <a:srgbClr val="FFC000"/>
                </a:solidFill>
                <a:latin typeface="黑体" panose="02010609060101010101" pitchFamily="49" charset="-122"/>
                <a:ea typeface="黑体" panose="02010609060101010101" pitchFamily="49" charset="-122"/>
              </a:rPr>
              <a:t>补偿</a:t>
            </a:r>
          </a:p>
        </p:txBody>
      </p:sp>
      <p:sp>
        <p:nvSpPr>
          <p:cNvPr id="32" name="文本框 139"/>
          <p:cNvSpPr txBox="1"/>
          <p:nvPr/>
        </p:nvSpPr>
        <p:spPr>
          <a:xfrm>
            <a:off x="10003471" y="4024607"/>
            <a:ext cx="1070360" cy="954107"/>
          </a:xfrm>
          <a:prstGeom prst="rect">
            <a:avLst/>
          </a:prstGeom>
          <a:noFill/>
        </p:spPr>
        <p:txBody>
          <a:bodyPr wrap="square" rtlCol="0">
            <a:spAutoFit/>
          </a:bodyPr>
          <a:lstStyle/>
          <a:p>
            <a:pPr algn="ctr"/>
            <a:r>
              <a:rPr lang="zh-CN" altLang="en-US" sz="2800" b="1" dirty="0">
                <a:solidFill>
                  <a:srgbClr val="3A3A3A"/>
                </a:solidFill>
                <a:latin typeface="黑体" panose="02010609060101010101" pitchFamily="49" charset="-122"/>
                <a:ea typeface="黑体" panose="02010609060101010101" pitchFamily="49" charset="-122"/>
              </a:rPr>
              <a:t>贷款</a:t>
            </a:r>
            <a:endParaRPr lang="en-US" altLang="zh-CN" sz="2800" b="1" dirty="0" smtClean="0">
              <a:solidFill>
                <a:srgbClr val="3A3A3A"/>
              </a:solidFill>
              <a:latin typeface="黑体" panose="02010609060101010101" pitchFamily="49" charset="-122"/>
              <a:ea typeface="黑体" panose="02010609060101010101" pitchFamily="49" charset="-122"/>
            </a:endParaRPr>
          </a:p>
          <a:p>
            <a:pPr algn="ctr"/>
            <a:r>
              <a:rPr lang="zh-CN" altLang="en-US" sz="2800" b="1" dirty="0">
                <a:solidFill>
                  <a:srgbClr val="FFC000"/>
                </a:solidFill>
                <a:latin typeface="黑体" panose="02010609060101010101" pitchFamily="49" charset="-122"/>
                <a:ea typeface="黑体" panose="02010609060101010101" pitchFamily="49" charset="-122"/>
              </a:rPr>
              <a:t>代偿</a:t>
            </a:r>
          </a:p>
        </p:txBody>
      </p:sp>
      <p:sp>
        <p:nvSpPr>
          <p:cNvPr id="35" name="矩形 34"/>
          <p:cNvSpPr/>
          <p:nvPr/>
        </p:nvSpPr>
        <p:spPr>
          <a:xfrm>
            <a:off x="-11876" y="6704741"/>
            <a:ext cx="12203876" cy="19162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矩形 35"/>
          <p:cNvSpPr/>
          <p:nvPr/>
        </p:nvSpPr>
        <p:spPr>
          <a:xfrm>
            <a:off x="-11876" y="6348502"/>
            <a:ext cx="12203876" cy="3562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0075757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3809</TotalTime>
  <Words>1487</Words>
  <Application>Microsoft Office PowerPoint</Application>
  <PresentationFormat>自定义</PresentationFormat>
  <Paragraphs>136</Paragraphs>
  <Slides>18</Slides>
  <Notes>18</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zhongyao.kang</dc:creator>
  <cp:keywords>ppt</cp:keywords>
  <cp:lastModifiedBy>Windows 用户</cp:lastModifiedBy>
  <cp:revision>339</cp:revision>
  <dcterms:created xsi:type="dcterms:W3CDTF">2016-06-07T15:36:47Z</dcterms:created>
  <dcterms:modified xsi:type="dcterms:W3CDTF">2018-05-10T00:51:29Z</dcterms:modified>
</cp:coreProperties>
</file>